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handoutMasterIdLst>
    <p:handoutMasterId r:id="rId57"/>
  </p:handoutMasterIdLst>
  <p:sldIdLst>
    <p:sldId id="273" r:id="rId2"/>
    <p:sldId id="257" r:id="rId3"/>
    <p:sldId id="331" r:id="rId4"/>
    <p:sldId id="516" r:id="rId5"/>
    <p:sldId id="329" r:id="rId6"/>
    <p:sldId id="410" r:id="rId7"/>
    <p:sldId id="517" r:id="rId8"/>
    <p:sldId id="518" r:id="rId9"/>
    <p:sldId id="519" r:id="rId10"/>
    <p:sldId id="415" r:id="rId11"/>
    <p:sldId id="409" r:id="rId12"/>
    <p:sldId id="417" r:id="rId13"/>
    <p:sldId id="469" r:id="rId14"/>
    <p:sldId id="420" r:id="rId15"/>
    <p:sldId id="520" r:id="rId16"/>
    <p:sldId id="521" r:id="rId17"/>
    <p:sldId id="522" r:id="rId18"/>
    <p:sldId id="523" r:id="rId19"/>
    <p:sldId id="524" r:id="rId20"/>
    <p:sldId id="453" r:id="rId21"/>
    <p:sldId id="525" r:id="rId22"/>
    <p:sldId id="526" r:id="rId23"/>
    <p:sldId id="527" r:id="rId24"/>
    <p:sldId id="528" r:id="rId25"/>
    <p:sldId id="531" r:id="rId26"/>
    <p:sldId id="530" r:id="rId27"/>
    <p:sldId id="529" r:id="rId28"/>
    <p:sldId id="454" r:id="rId29"/>
    <p:sldId id="532" r:id="rId30"/>
    <p:sldId id="533" r:id="rId31"/>
    <p:sldId id="534" r:id="rId32"/>
    <p:sldId id="535" r:id="rId33"/>
    <p:sldId id="536" r:id="rId34"/>
    <p:sldId id="537" r:id="rId35"/>
    <p:sldId id="538" r:id="rId36"/>
    <p:sldId id="539" r:id="rId37"/>
    <p:sldId id="540" r:id="rId38"/>
    <p:sldId id="542" r:id="rId39"/>
    <p:sldId id="541" r:id="rId40"/>
    <p:sldId id="543" r:id="rId41"/>
    <p:sldId id="544" r:id="rId42"/>
    <p:sldId id="545" r:id="rId43"/>
    <p:sldId id="546" r:id="rId44"/>
    <p:sldId id="547" r:id="rId45"/>
    <p:sldId id="548" r:id="rId46"/>
    <p:sldId id="550" r:id="rId47"/>
    <p:sldId id="551" r:id="rId48"/>
    <p:sldId id="549" r:id="rId49"/>
    <p:sldId id="552" r:id="rId50"/>
    <p:sldId id="553" r:id="rId51"/>
    <p:sldId id="274" r:id="rId52"/>
    <p:sldId id="489" r:id="rId53"/>
    <p:sldId id="351" r:id="rId54"/>
    <p:sldId id="492" r:id="rId55"/>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78012" autoAdjust="0"/>
  </p:normalViewPr>
  <p:slideViewPr>
    <p:cSldViewPr>
      <p:cViewPr>
        <p:scale>
          <a:sx n="40" d="100"/>
          <a:sy n="40" d="100"/>
        </p:scale>
        <p:origin x="-1522" y="-672"/>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11/6/2012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11/6/2012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11/6/2012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11/6/2012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11/6/2012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11/6/2012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11/6/2012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11/6/2012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11/6/2012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11/6/2012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11/6/2012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11/6/2012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11/6/2012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11/6/2012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hyperlink" Target="https://www.teachingchannel.org/videos/student-daily-assessment?fd=1"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52.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illustrativemathematics.org/" TargetMode="External"/><Relationship Id="rId2" Type="http://schemas.openxmlformats.org/officeDocument/2006/relationships/notesSlide" Target="../notesSlides/notesSlide5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bit.ly/OoyaK5"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www.parcconline.org/"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blog.mrmeyer.com/"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it.ly/SnVxkL" TargetMode="External"/><Relationship Id="rId5" Type="http://schemas.openxmlformats.org/officeDocument/2006/relationships/hyperlink" Target="http://www.edutopia.org/" TargetMode="External"/><Relationship Id="rId10" Type="http://schemas.openxmlformats.org/officeDocument/2006/relationships/hyperlink" Target="http://blog.recursiveprocess.com/tag/wcydwt/" TargetMode="External"/><Relationship Id="rId4" Type="http://schemas.openxmlformats.org/officeDocument/2006/relationships/hyperlink" Target="http://www.learner.org/index.html" TargetMode="External"/><Relationship Id="rId9" Type="http://schemas.openxmlformats.org/officeDocument/2006/relationships/hyperlink" Target="http://mrpiccmath.weebly.com/3-acts.html"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8: Right Triangle Trigonometry</a:t>
            </a:r>
            <a:r>
              <a:rPr lang="en-US" sz="4000" dirty="0" smtClean="0"/>
              <a:t/>
            </a:r>
            <a:br>
              <a:rPr lang="en-US" sz="4000" dirty="0" smtClean="0"/>
            </a:br>
            <a:r>
              <a:rPr lang="en-US" sz="2400" dirty="0" smtClean="0"/>
              <a:t>November 15, 2012</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0" name="Group 9"/>
          <p:cNvGrpSpPr/>
          <p:nvPr/>
        </p:nvGrpSpPr>
        <p:grpSpPr>
          <a:xfrm>
            <a:off x="5029200" y="2590800"/>
            <a:ext cx="3733800" cy="3886200"/>
            <a:chOff x="5181600" y="2514600"/>
            <a:chExt cx="3733800" cy="4191000"/>
          </a:xfrm>
        </p:grpSpPr>
        <p:grpSp>
          <p:nvGrpSpPr>
            <p:cNvPr id="8" name="Group 7"/>
            <p:cNvGrpSpPr/>
            <p:nvPr/>
          </p:nvGrpSpPr>
          <p:grpSpPr>
            <a:xfrm>
              <a:off x="5181600" y="2514600"/>
              <a:ext cx="3733800" cy="4191000"/>
              <a:chOff x="5608320" y="2841427"/>
              <a:chExt cx="3154680" cy="3102173"/>
            </a:xfrm>
          </p:grpSpPr>
          <p:grpSp>
            <p:nvGrpSpPr>
              <p:cNvPr id="27" name="Group 26"/>
              <p:cNvGrpSpPr/>
              <p:nvPr/>
            </p:nvGrpSpPr>
            <p:grpSpPr>
              <a:xfrm>
                <a:off x="5608320" y="2841427"/>
                <a:ext cx="3154680" cy="3102173"/>
                <a:chOff x="0" y="0"/>
                <a:chExt cx="2720340" cy="2735580"/>
              </a:xfrm>
            </p:grpSpPr>
            <p:sp>
              <p:nvSpPr>
                <p:cNvPr id="28" name="Oval 27"/>
                <p:cNvSpPr/>
                <p:nvPr/>
              </p:nvSpPr>
              <p:spPr>
                <a:xfrm>
                  <a:off x="800100" y="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800100" y="161544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0020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p:cNvSpPr/>
                <p:nvPr/>
              </p:nvSpPr>
              <p:spPr>
                <a:xfrm>
                  <a:off x="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 name="Straight Connector 6"/>
              <p:cNvCxnSpPr>
                <a:stCxn id="32" idx="2"/>
                <a:endCxn id="30" idx="2"/>
              </p:cNvCxnSpPr>
              <p:nvPr/>
            </p:nvCxnSpPr>
            <p:spPr>
              <a:xfrm flipV="1">
                <a:off x="6907306" y="4392514"/>
                <a:ext cx="556708" cy="576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705600" y="4583668"/>
              <a:ext cx="685800" cy="307777"/>
            </a:xfrm>
            <a:prstGeom prst="rect">
              <a:avLst/>
            </a:prstGeom>
            <a:noFill/>
          </p:spPr>
          <p:txBody>
            <a:bodyPr wrap="square" rtlCol="0">
              <a:spAutoFit/>
            </a:bodyPr>
            <a:lstStyle/>
            <a:p>
              <a:pPr algn="ctr"/>
              <a:r>
                <a:rPr lang="en-US" sz="1400" dirty="0" smtClean="0"/>
                <a:t>6 cm</a:t>
              </a:r>
              <a:endParaRPr lang="en-US" sz="1400"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28601"/>
            <a:ext cx="53340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Tiered Exit Cards</a:t>
            </a:r>
            <a:endParaRPr lang="en-US" dirty="0">
              <a:latin typeface="Arial Narrow" pitchFamily="34" charset="0"/>
            </a:endParaRPr>
          </a:p>
        </p:txBody>
      </p:sp>
      <p:sp>
        <p:nvSpPr>
          <p:cNvPr id="3" name="Subtitle 2"/>
          <p:cNvSpPr>
            <a:spLocks noGrp="1"/>
          </p:cNvSpPr>
          <p:nvPr>
            <p:ph type="subTitle" idx="1"/>
          </p:nvPr>
        </p:nvSpPr>
        <p:spPr>
          <a:xfrm>
            <a:off x="228600" y="5334000"/>
            <a:ext cx="8686800" cy="449262"/>
          </a:xfrm>
        </p:spPr>
        <p:txBody>
          <a:bodyPr/>
          <a:lstStyle/>
          <a:p>
            <a:r>
              <a:rPr lang="en-US" sz="2400" u="sng" dirty="0">
                <a:hlinkClick r:id="rId3"/>
              </a:rPr>
              <a:t>https://www.teachingchannel.org/videos/student-daily-assessment?fd=1</a:t>
            </a:r>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67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656" t="12500" r="3125" b="6763"/>
          <a:stretch/>
        </p:blipFill>
        <p:spPr bwMode="auto">
          <a:xfrm>
            <a:off x="1333500" y="1140417"/>
            <a:ext cx="6515100" cy="411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228600" y="1219200"/>
            <a:ext cx="5943600" cy="5257800"/>
          </a:xfrm>
        </p:spPr>
        <p:txBody>
          <a:bodyPr/>
          <a:lstStyle/>
          <a:p>
            <a:pPr algn="l">
              <a:buFont typeface="Arial" pitchFamily="34" charset="0"/>
              <a:buChar char="•"/>
            </a:pPr>
            <a:r>
              <a:rPr lang="en-US" dirty="0" smtClean="0">
                <a:solidFill>
                  <a:schemeClr val="tx1"/>
                </a:solidFill>
              </a:rPr>
              <a:t>Using similar triangles to develop understanding of trigonometric ratios.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Determine that trigonometric ratios can be used to solve application problems involving right triangles.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 Standards for Mathematical Practice.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6388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a:solidFill>
                  <a:schemeClr val="tx1"/>
                </a:solidFill>
              </a:rPr>
              <a:t> Identifying right </a:t>
            </a:r>
            <a:r>
              <a:rPr lang="en-US" dirty="0" smtClean="0">
                <a:solidFill>
                  <a:schemeClr val="tx1"/>
                </a:solidFill>
              </a:rPr>
              <a:t>triangles</a:t>
            </a:r>
          </a:p>
          <a:p>
            <a:pPr lvl="2" algn="l">
              <a:buFont typeface="Wingdings" pitchFamily="2" charset="2"/>
              <a:buChar char="Ø"/>
            </a:pPr>
            <a:r>
              <a:rPr lang="en-US" dirty="0" smtClean="0">
                <a:solidFill>
                  <a:schemeClr val="tx1"/>
                </a:solidFill>
              </a:rPr>
              <a:t> Ratios </a:t>
            </a:r>
            <a:r>
              <a:rPr lang="en-US" dirty="0">
                <a:solidFill>
                  <a:schemeClr val="tx1"/>
                </a:solidFill>
              </a:rPr>
              <a:t>and </a:t>
            </a:r>
            <a:r>
              <a:rPr lang="en-US" dirty="0" smtClean="0">
                <a:solidFill>
                  <a:schemeClr val="tx1"/>
                </a:solidFill>
              </a:rPr>
              <a:t>proportional reasoning</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Pythagorean Theorem</a:t>
            </a:r>
            <a:endParaRPr lang="en-US" dirty="0">
              <a:solidFill>
                <a:schemeClr val="tx1"/>
              </a:solidFill>
            </a:endParaRPr>
          </a:p>
          <a:p>
            <a:pPr lvl="2" algn="l">
              <a:buFont typeface="Wingdings" pitchFamily="2" charset="2"/>
              <a:buChar char="Ø"/>
            </a:pPr>
            <a:r>
              <a:rPr lang="en-US" dirty="0" smtClean="0">
                <a:solidFill>
                  <a:schemeClr val="tx1"/>
                </a:solidFill>
              </a:rPr>
              <a:t> Similarity </a:t>
            </a:r>
            <a:endParaRPr lang="en-US" dirty="0">
              <a:solidFill>
                <a:schemeClr val="tx1"/>
              </a:solidFill>
            </a:endParaRP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Trigonometric functions</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Trigonometry in general triangles</a:t>
            </a:r>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820863"/>
            <a:ext cx="41529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2514600"/>
            <a:ext cx="281342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23592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grpSp>
        <p:nvGrpSpPr>
          <p:cNvPr id="7" name="Group 6"/>
          <p:cNvGrpSpPr/>
          <p:nvPr/>
        </p:nvGrpSpPr>
        <p:grpSpPr>
          <a:xfrm>
            <a:off x="2072005" y="2937340"/>
            <a:ext cx="1971675" cy="1504950"/>
            <a:chOff x="0" y="0"/>
            <a:chExt cx="1971675" cy="1504950"/>
          </a:xfrm>
        </p:grpSpPr>
        <p:sp>
          <p:nvSpPr>
            <p:cNvPr id="8" name="Rectangle 7"/>
            <p:cNvSpPr/>
            <p:nvPr/>
          </p:nvSpPr>
          <p:spPr>
            <a:xfrm>
              <a:off x="0" y="0"/>
              <a:ext cx="1971675" cy="1504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0" name="Group 9"/>
            <p:cNvGrpSpPr/>
            <p:nvPr/>
          </p:nvGrpSpPr>
          <p:grpSpPr>
            <a:xfrm>
              <a:off x="85725" y="85725"/>
              <a:ext cx="1813560" cy="1333500"/>
              <a:chOff x="0" y="0"/>
              <a:chExt cx="1813560" cy="1333500"/>
            </a:xfrm>
          </p:grpSpPr>
          <p:grpSp>
            <p:nvGrpSpPr>
              <p:cNvPr id="12" name="Group 11"/>
              <p:cNvGrpSpPr/>
              <p:nvPr/>
            </p:nvGrpSpPr>
            <p:grpSpPr>
              <a:xfrm>
                <a:off x="0" y="0"/>
                <a:ext cx="1813560" cy="1333500"/>
                <a:chOff x="0" y="0"/>
                <a:chExt cx="1813560" cy="1333500"/>
              </a:xfrm>
            </p:grpSpPr>
            <p:grpSp>
              <p:nvGrpSpPr>
                <p:cNvPr id="14" name="Group 13"/>
                <p:cNvGrpSpPr/>
                <p:nvPr/>
              </p:nvGrpSpPr>
              <p:grpSpPr>
                <a:xfrm>
                  <a:off x="60960" y="205740"/>
                  <a:ext cx="1421892" cy="1127760"/>
                  <a:chOff x="0" y="0"/>
                  <a:chExt cx="1421892" cy="1127760"/>
                </a:xfrm>
              </p:grpSpPr>
              <p:sp>
                <p:nvSpPr>
                  <p:cNvPr id="18" name="Right Triangle 17"/>
                  <p:cNvSpPr>
                    <a:spLocks noChangeAspect="1"/>
                  </p:cNvSpPr>
                  <p:nvPr/>
                </p:nvSpPr>
                <p:spPr>
                  <a:xfrm>
                    <a:off x="205740" y="0"/>
                    <a:ext cx="1216152" cy="9144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Text Box 8"/>
                  <p:cNvSpPr txBox="1"/>
                  <p:nvPr/>
                </p:nvSpPr>
                <p:spPr>
                  <a:xfrm>
                    <a:off x="975360" y="70485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20" name="Text Box 15"/>
                  <p:cNvSpPr txBox="1"/>
                  <p:nvPr/>
                </p:nvSpPr>
                <p:spPr>
                  <a:xfrm>
                    <a:off x="0" y="39624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a:t>
                    </a:r>
                    <a:endParaRPr lang="en-US" sz="1100">
                      <a:effectLst/>
                      <a:ea typeface="Calibri"/>
                      <a:cs typeface="Times New Roman"/>
                    </a:endParaRPr>
                  </a:p>
                </p:txBody>
              </p:sp>
              <p:sp>
                <p:nvSpPr>
                  <p:cNvPr id="21" name="Text Box 16"/>
                  <p:cNvSpPr txBox="1"/>
                  <p:nvPr/>
                </p:nvSpPr>
                <p:spPr>
                  <a:xfrm>
                    <a:off x="594360" y="88392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1.33</a:t>
                    </a:r>
                    <a:endParaRPr lang="en-US" sz="1100">
                      <a:effectLst/>
                      <a:ea typeface="Calibri"/>
                      <a:cs typeface="Times New Roman"/>
                    </a:endParaRPr>
                  </a:p>
                </p:txBody>
              </p:sp>
              <p:sp>
                <p:nvSpPr>
                  <p:cNvPr id="22" name="Text Box 17"/>
                  <p:cNvSpPr txBox="1"/>
                  <p:nvPr/>
                </p:nvSpPr>
                <p:spPr>
                  <a:xfrm>
                    <a:off x="716280" y="24384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1.67</a:t>
                    </a:r>
                    <a:endParaRPr lang="en-US" sz="1100">
                      <a:effectLst/>
                      <a:ea typeface="Calibri"/>
                      <a:cs typeface="Times New Roman"/>
                    </a:endParaRPr>
                  </a:p>
                </p:txBody>
              </p:sp>
            </p:grpSp>
            <p:sp>
              <p:nvSpPr>
                <p:cNvPr id="15" name="Text Box 30"/>
                <p:cNvSpPr txBox="1"/>
                <p:nvPr/>
              </p:nvSpPr>
              <p:spPr>
                <a:xfrm>
                  <a:off x="0" y="967740"/>
                  <a:ext cx="367665"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16" name="Text Box 31"/>
                <p:cNvSpPr txBox="1"/>
                <p:nvPr/>
              </p:nvSpPr>
              <p:spPr>
                <a:xfrm>
                  <a:off x="137160" y="0"/>
                  <a:ext cx="3657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17" name="Text Box 32"/>
                <p:cNvSpPr txBox="1"/>
                <p:nvPr/>
              </p:nvSpPr>
              <p:spPr>
                <a:xfrm>
                  <a:off x="1432560" y="960120"/>
                  <a:ext cx="38100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13" name="Rectangle 12"/>
              <p:cNvSpPr/>
              <p:nvPr/>
            </p:nvSpPr>
            <p:spPr>
              <a:xfrm>
                <a:off x="266700" y="102108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840145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609600" y="1143000"/>
            <a:ext cx="8077200" cy="1600200"/>
          </a:xfrm>
        </p:spPr>
        <p:txBody>
          <a:bodyPr/>
          <a:lstStyle/>
          <a:p>
            <a:pPr algn="l"/>
            <a:r>
              <a:rPr lang="en-US" sz="2800" dirty="0">
                <a:solidFill>
                  <a:schemeClr val="tx1"/>
                </a:solidFill>
              </a:rPr>
              <a:t>What did you notice between the three similar triangles?</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grpSp>
        <p:nvGrpSpPr>
          <p:cNvPr id="23" name="Group 22"/>
          <p:cNvGrpSpPr/>
          <p:nvPr/>
        </p:nvGrpSpPr>
        <p:grpSpPr>
          <a:xfrm>
            <a:off x="838200" y="1905000"/>
            <a:ext cx="7354776" cy="3625215"/>
            <a:chOff x="386715" y="1916302"/>
            <a:chExt cx="7354776" cy="3625215"/>
          </a:xfrm>
        </p:grpSpPr>
        <p:grpSp>
          <p:nvGrpSpPr>
            <p:cNvPr id="24" name="Group 23"/>
            <p:cNvGrpSpPr/>
            <p:nvPr/>
          </p:nvGrpSpPr>
          <p:grpSpPr>
            <a:xfrm>
              <a:off x="386715" y="1916302"/>
              <a:ext cx="4152900" cy="3219450"/>
              <a:chOff x="0" y="0"/>
              <a:chExt cx="4152900" cy="3219450"/>
            </a:xfrm>
          </p:grpSpPr>
          <p:sp>
            <p:nvSpPr>
              <p:cNvPr id="53" name="Rectangle 52"/>
              <p:cNvSpPr/>
              <p:nvPr/>
            </p:nvSpPr>
            <p:spPr>
              <a:xfrm>
                <a:off x="85725" y="0"/>
                <a:ext cx="4067175" cy="3219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4" name="Group 53"/>
              <p:cNvGrpSpPr/>
              <p:nvPr/>
            </p:nvGrpSpPr>
            <p:grpSpPr>
              <a:xfrm>
                <a:off x="0" y="0"/>
                <a:ext cx="4063365" cy="3154680"/>
                <a:chOff x="-1905" y="0"/>
                <a:chExt cx="4063365" cy="3154680"/>
              </a:xfrm>
            </p:grpSpPr>
            <p:grpSp>
              <p:nvGrpSpPr>
                <p:cNvPr id="55" name="Group 54"/>
                <p:cNvGrpSpPr/>
                <p:nvPr/>
              </p:nvGrpSpPr>
              <p:grpSpPr>
                <a:xfrm>
                  <a:off x="-1905" y="0"/>
                  <a:ext cx="4063365" cy="3154680"/>
                  <a:chOff x="-1905" y="0"/>
                  <a:chExt cx="4063365" cy="3154680"/>
                </a:xfrm>
              </p:grpSpPr>
              <p:grpSp>
                <p:nvGrpSpPr>
                  <p:cNvPr id="57" name="Group 56"/>
                  <p:cNvGrpSpPr/>
                  <p:nvPr/>
                </p:nvGrpSpPr>
                <p:grpSpPr>
                  <a:xfrm>
                    <a:off x="0" y="198120"/>
                    <a:ext cx="3870960" cy="2956560"/>
                    <a:chOff x="0" y="0"/>
                    <a:chExt cx="3870960" cy="2956560"/>
                  </a:xfrm>
                </p:grpSpPr>
                <p:sp>
                  <p:nvSpPr>
                    <p:cNvPr id="61" name="Right Triangle 60"/>
                    <p:cNvSpPr/>
                    <p:nvPr/>
                  </p:nvSpPr>
                  <p:spPr>
                    <a:xfrm>
                      <a:off x="213360" y="0"/>
                      <a:ext cx="3657600" cy="27432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Text Box 6"/>
                    <p:cNvSpPr txBox="1"/>
                    <p:nvPr/>
                  </p:nvSpPr>
                  <p:spPr>
                    <a:xfrm>
                      <a:off x="3421380" y="252222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63" name="Text Box 9"/>
                    <p:cNvSpPr txBox="1"/>
                    <p:nvPr/>
                  </p:nvSpPr>
                  <p:spPr>
                    <a:xfrm>
                      <a:off x="0" y="128016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a:t>
                      </a:r>
                      <a:endParaRPr lang="en-US" sz="1100">
                        <a:effectLst/>
                        <a:ea typeface="Calibri"/>
                        <a:cs typeface="Times New Roman"/>
                      </a:endParaRPr>
                    </a:p>
                  </p:txBody>
                </p:sp>
                <p:sp>
                  <p:nvSpPr>
                    <p:cNvPr id="64" name="Text Box 10"/>
                    <p:cNvSpPr txBox="1"/>
                    <p:nvPr/>
                  </p:nvSpPr>
                  <p:spPr>
                    <a:xfrm>
                      <a:off x="1661160" y="271272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4</a:t>
                      </a:r>
                      <a:endParaRPr lang="en-US" sz="1100">
                        <a:effectLst/>
                        <a:ea typeface="Calibri"/>
                        <a:cs typeface="Times New Roman"/>
                      </a:endParaRPr>
                    </a:p>
                  </p:txBody>
                </p:sp>
                <p:sp>
                  <p:nvSpPr>
                    <p:cNvPr id="65" name="Text Box 11"/>
                    <p:cNvSpPr txBox="1"/>
                    <p:nvPr/>
                  </p:nvSpPr>
                  <p:spPr>
                    <a:xfrm>
                      <a:off x="1844040" y="105156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5</a:t>
                      </a:r>
                      <a:endParaRPr lang="en-US" sz="1100">
                        <a:effectLst/>
                        <a:ea typeface="Calibri"/>
                        <a:cs typeface="Times New Roman"/>
                      </a:endParaRPr>
                    </a:p>
                  </p:txBody>
                </p:sp>
              </p:grpSp>
              <p:sp>
                <p:nvSpPr>
                  <p:cNvPr id="58" name="Text Box 24"/>
                  <p:cNvSpPr txBox="1"/>
                  <p:nvPr/>
                </p:nvSpPr>
                <p:spPr>
                  <a:xfrm>
                    <a:off x="-1905" y="2804160"/>
                    <a:ext cx="259080" cy="29146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endParaRPr lang="en-US" sz="1100">
                      <a:effectLst/>
                      <a:ea typeface="Calibri"/>
                      <a:cs typeface="Times New Roman"/>
                    </a:endParaRPr>
                  </a:p>
                </p:txBody>
              </p:sp>
              <p:sp>
                <p:nvSpPr>
                  <p:cNvPr id="59" name="Text Box 25"/>
                  <p:cNvSpPr txBox="1"/>
                  <p:nvPr/>
                </p:nvSpPr>
                <p:spPr>
                  <a:xfrm>
                    <a:off x="83820" y="0"/>
                    <a:ext cx="25908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endParaRPr lang="en-US" sz="1100">
                      <a:effectLst/>
                      <a:ea typeface="Calibri"/>
                      <a:cs typeface="Times New Roman"/>
                    </a:endParaRPr>
                  </a:p>
                </p:txBody>
              </p:sp>
              <p:sp>
                <p:nvSpPr>
                  <p:cNvPr id="60" name="Text Box 26"/>
                  <p:cNvSpPr txBox="1"/>
                  <p:nvPr/>
                </p:nvSpPr>
                <p:spPr>
                  <a:xfrm>
                    <a:off x="3802380" y="2804159"/>
                    <a:ext cx="259080" cy="2914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endParaRPr lang="en-US" sz="1100">
                      <a:effectLst/>
                      <a:ea typeface="Calibri"/>
                      <a:cs typeface="Times New Roman"/>
                    </a:endParaRPr>
                  </a:p>
                </p:txBody>
              </p:sp>
            </p:grpSp>
            <p:sp>
              <p:nvSpPr>
                <p:cNvPr id="56" name="Rectangle 55"/>
                <p:cNvSpPr/>
                <p:nvPr/>
              </p:nvSpPr>
              <p:spPr>
                <a:xfrm>
                  <a:off x="213360" y="284226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25" name="Group 24"/>
            <p:cNvGrpSpPr/>
            <p:nvPr/>
          </p:nvGrpSpPr>
          <p:grpSpPr>
            <a:xfrm>
              <a:off x="5179266" y="1928631"/>
              <a:ext cx="2562225" cy="1943100"/>
              <a:chOff x="0" y="0"/>
              <a:chExt cx="2562225" cy="1943100"/>
            </a:xfrm>
          </p:grpSpPr>
          <p:sp>
            <p:nvSpPr>
              <p:cNvPr id="40" name="Rectangle 39"/>
              <p:cNvSpPr/>
              <p:nvPr/>
            </p:nvSpPr>
            <p:spPr>
              <a:xfrm>
                <a:off x="0" y="0"/>
                <a:ext cx="2562225" cy="194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1" name="Group 40"/>
              <p:cNvGrpSpPr/>
              <p:nvPr/>
            </p:nvGrpSpPr>
            <p:grpSpPr>
              <a:xfrm>
                <a:off x="104775" y="95250"/>
                <a:ext cx="2377440" cy="1775460"/>
                <a:chOff x="0" y="0"/>
                <a:chExt cx="2377440" cy="1775460"/>
              </a:xfrm>
            </p:grpSpPr>
            <p:grpSp>
              <p:nvGrpSpPr>
                <p:cNvPr id="42" name="Group 41"/>
                <p:cNvGrpSpPr/>
                <p:nvPr/>
              </p:nvGrpSpPr>
              <p:grpSpPr>
                <a:xfrm>
                  <a:off x="0" y="0"/>
                  <a:ext cx="2377440" cy="1775460"/>
                  <a:chOff x="0" y="0"/>
                  <a:chExt cx="2377440" cy="1775460"/>
                </a:xfrm>
              </p:grpSpPr>
              <p:grpSp>
                <p:nvGrpSpPr>
                  <p:cNvPr id="44" name="Group 43"/>
                  <p:cNvGrpSpPr/>
                  <p:nvPr/>
                </p:nvGrpSpPr>
                <p:grpSpPr>
                  <a:xfrm>
                    <a:off x="0" y="198120"/>
                    <a:ext cx="2118360" cy="1577340"/>
                    <a:chOff x="0" y="0"/>
                    <a:chExt cx="2118360" cy="1577340"/>
                  </a:xfrm>
                </p:grpSpPr>
                <p:sp>
                  <p:nvSpPr>
                    <p:cNvPr id="48" name="Right Triangle 47"/>
                    <p:cNvSpPr>
                      <a:spLocks noChangeAspect="1"/>
                    </p:cNvSpPr>
                    <p:nvPr/>
                  </p:nvSpPr>
                  <p:spPr>
                    <a:xfrm>
                      <a:off x="289560" y="0"/>
                      <a:ext cx="1828800" cy="13716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9" name="Text Box 7"/>
                    <p:cNvSpPr txBox="1"/>
                    <p:nvPr/>
                  </p:nvSpPr>
                  <p:spPr>
                    <a:xfrm>
                      <a:off x="1676400" y="1160145"/>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50" name="Text Box 12"/>
                    <p:cNvSpPr txBox="1"/>
                    <p:nvPr/>
                  </p:nvSpPr>
                  <p:spPr>
                    <a:xfrm>
                      <a:off x="0" y="594360"/>
                      <a:ext cx="352425"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1.5</a:t>
                      </a:r>
                      <a:endParaRPr lang="en-US" sz="1100">
                        <a:effectLst/>
                        <a:ea typeface="Calibri"/>
                        <a:cs typeface="Times New Roman"/>
                      </a:endParaRPr>
                    </a:p>
                  </p:txBody>
                </p:sp>
                <p:sp>
                  <p:nvSpPr>
                    <p:cNvPr id="51" name="Text Box 13"/>
                    <p:cNvSpPr txBox="1"/>
                    <p:nvPr/>
                  </p:nvSpPr>
                  <p:spPr>
                    <a:xfrm>
                      <a:off x="1059180" y="133350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2</a:t>
                      </a:r>
                      <a:endParaRPr lang="en-US" sz="1100">
                        <a:effectLst/>
                        <a:ea typeface="Calibri"/>
                        <a:cs typeface="Times New Roman"/>
                      </a:endParaRPr>
                    </a:p>
                  </p:txBody>
                </p:sp>
                <p:sp>
                  <p:nvSpPr>
                    <p:cNvPr id="52" name="Text Box 14"/>
                    <p:cNvSpPr txBox="1"/>
                    <p:nvPr/>
                  </p:nvSpPr>
                  <p:spPr>
                    <a:xfrm>
                      <a:off x="1104900" y="449580"/>
                      <a:ext cx="352425"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2.5</a:t>
                      </a:r>
                      <a:endParaRPr lang="en-US" sz="1100">
                        <a:effectLst/>
                        <a:ea typeface="Calibri"/>
                        <a:cs typeface="Times New Roman"/>
                      </a:endParaRPr>
                    </a:p>
                  </p:txBody>
                </p:sp>
              </p:grpSp>
              <p:sp>
                <p:nvSpPr>
                  <p:cNvPr id="45" name="Text Box 27"/>
                  <p:cNvSpPr txBox="1"/>
                  <p:nvPr/>
                </p:nvSpPr>
                <p:spPr>
                  <a:xfrm>
                    <a:off x="38100" y="1424940"/>
                    <a:ext cx="33528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46" name="Text Box 28"/>
                  <p:cNvSpPr txBox="1"/>
                  <p:nvPr/>
                </p:nvSpPr>
                <p:spPr>
                  <a:xfrm>
                    <a:off x="160020" y="0"/>
                    <a:ext cx="3276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47" name="Text Box 29"/>
                  <p:cNvSpPr txBox="1"/>
                  <p:nvPr/>
                </p:nvSpPr>
                <p:spPr>
                  <a:xfrm>
                    <a:off x="2057400" y="1432559"/>
                    <a:ext cx="320040" cy="2838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43" name="Rectangle 42"/>
                <p:cNvSpPr/>
                <p:nvPr/>
              </p:nvSpPr>
              <p:spPr>
                <a:xfrm>
                  <a:off x="289560" y="147066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26" name="Group 25"/>
            <p:cNvGrpSpPr/>
            <p:nvPr/>
          </p:nvGrpSpPr>
          <p:grpSpPr>
            <a:xfrm>
              <a:off x="5769816" y="4036567"/>
              <a:ext cx="1971675" cy="1504950"/>
              <a:chOff x="0" y="0"/>
              <a:chExt cx="1971675" cy="1504950"/>
            </a:xfrm>
          </p:grpSpPr>
          <p:sp>
            <p:nvSpPr>
              <p:cNvPr id="27" name="Rectangle 26"/>
              <p:cNvSpPr/>
              <p:nvPr/>
            </p:nvSpPr>
            <p:spPr>
              <a:xfrm>
                <a:off x="0" y="0"/>
                <a:ext cx="1971675" cy="1504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8" name="Group 27"/>
              <p:cNvGrpSpPr/>
              <p:nvPr/>
            </p:nvGrpSpPr>
            <p:grpSpPr>
              <a:xfrm>
                <a:off x="85725" y="85725"/>
                <a:ext cx="1813560" cy="1333500"/>
                <a:chOff x="0" y="0"/>
                <a:chExt cx="1813560" cy="1333500"/>
              </a:xfrm>
            </p:grpSpPr>
            <p:grpSp>
              <p:nvGrpSpPr>
                <p:cNvPr id="29" name="Group 28"/>
                <p:cNvGrpSpPr/>
                <p:nvPr/>
              </p:nvGrpSpPr>
              <p:grpSpPr>
                <a:xfrm>
                  <a:off x="0" y="0"/>
                  <a:ext cx="1813560" cy="1333500"/>
                  <a:chOff x="0" y="0"/>
                  <a:chExt cx="1813560" cy="1333500"/>
                </a:xfrm>
              </p:grpSpPr>
              <p:grpSp>
                <p:nvGrpSpPr>
                  <p:cNvPr id="31" name="Group 30"/>
                  <p:cNvGrpSpPr/>
                  <p:nvPr/>
                </p:nvGrpSpPr>
                <p:grpSpPr>
                  <a:xfrm>
                    <a:off x="60960" y="205740"/>
                    <a:ext cx="1421892" cy="1127760"/>
                    <a:chOff x="0" y="0"/>
                    <a:chExt cx="1421892" cy="1127760"/>
                  </a:xfrm>
                </p:grpSpPr>
                <p:sp>
                  <p:nvSpPr>
                    <p:cNvPr id="35" name="Right Triangle 34"/>
                    <p:cNvSpPr>
                      <a:spLocks noChangeAspect="1"/>
                    </p:cNvSpPr>
                    <p:nvPr/>
                  </p:nvSpPr>
                  <p:spPr>
                    <a:xfrm>
                      <a:off x="205740" y="0"/>
                      <a:ext cx="1216152" cy="9144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8"/>
                    <p:cNvSpPr txBox="1"/>
                    <p:nvPr/>
                  </p:nvSpPr>
                  <p:spPr>
                    <a:xfrm>
                      <a:off x="975360" y="70485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37" name="Text Box 15"/>
                    <p:cNvSpPr txBox="1"/>
                    <p:nvPr/>
                  </p:nvSpPr>
                  <p:spPr>
                    <a:xfrm>
                      <a:off x="0" y="39624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a:t>
                      </a:r>
                      <a:endParaRPr lang="en-US" sz="1100">
                        <a:effectLst/>
                        <a:ea typeface="Calibri"/>
                        <a:cs typeface="Times New Roman"/>
                      </a:endParaRPr>
                    </a:p>
                  </p:txBody>
                </p:sp>
                <p:sp>
                  <p:nvSpPr>
                    <p:cNvPr id="38" name="Text Box 16"/>
                    <p:cNvSpPr txBox="1"/>
                    <p:nvPr/>
                  </p:nvSpPr>
                  <p:spPr>
                    <a:xfrm>
                      <a:off x="594360" y="88392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1.33</a:t>
                      </a:r>
                      <a:endParaRPr lang="en-US" sz="1100">
                        <a:effectLst/>
                        <a:ea typeface="Calibri"/>
                        <a:cs typeface="Times New Roman"/>
                      </a:endParaRPr>
                    </a:p>
                  </p:txBody>
                </p:sp>
                <p:sp>
                  <p:nvSpPr>
                    <p:cNvPr id="39" name="Text Box 17"/>
                    <p:cNvSpPr txBox="1"/>
                    <p:nvPr/>
                  </p:nvSpPr>
                  <p:spPr>
                    <a:xfrm>
                      <a:off x="716280" y="24384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1.67</a:t>
                      </a:r>
                      <a:endParaRPr lang="en-US" sz="1100">
                        <a:effectLst/>
                        <a:ea typeface="Calibri"/>
                        <a:cs typeface="Times New Roman"/>
                      </a:endParaRPr>
                    </a:p>
                  </p:txBody>
                </p:sp>
              </p:grpSp>
              <p:sp>
                <p:nvSpPr>
                  <p:cNvPr id="32" name="Text Box 30"/>
                  <p:cNvSpPr txBox="1"/>
                  <p:nvPr/>
                </p:nvSpPr>
                <p:spPr>
                  <a:xfrm>
                    <a:off x="0" y="967740"/>
                    <a:ext cx="367665"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33" name="Text Box 31"/>
                  <p:cNvSpPr txBox="1"/>
                  <p:nvPr/>
                </p:nvSpPr>
                <p:spPr>
                  <a:xfrm>
                    <a:off x="137160" y="0"/>
                    <a:ext cx="3657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34" name="Text Box 32"/>
                  <p:cNvSpPr txBox="1"/>
                  <p:nvPr/>
                </p:nvSpPr>
                <p:spPr>
                  <a:xfrm>
                    <a:off x="1432560" y="960120"/>
                    <a:ext cx="38100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30" name="Rectangle 29"/>
                <p:cNvSpPr/>
                <p:nvPr/>
              </p:nvSpPr>
              <p:spPr>
                <a:xfrm>
                  <a:off x="266700" y="102108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spTree>
    <p:extLst>
      <p:ext uri="{BB962C8B-B14F-4D97-AF65-F5344CB8AC3E}">
        <p14:creationId xmlns:p14="http://schemas.microsoft.com/office/powerpoint/2010/main" val="20829123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0" y="1143000"/>
                <a:ext cx="8077200" cy="4572000"/>
              </a:xfrm>
            </p:spPr>
            <p:txBody>
              <a:bodyPr/>
              <a:lstStyle/>
              <a:p>
                <a:pPr algn="l"/>
                <a:r>
                  <a:rPr lang="en-US" sz="2800" dirty="0">
                    <a:solidFill>
                      <a:schemeClr val="tx1"/>
                    </a:solidFill>
                  </a:rPr>
                  <a:t>Use a calculator and find the following:</a:t>
                </a:r>
              </a:p>
              <a:p>
                <a:pPr algn="l"/>
                <a:endParaRPr lang="en-US" sz="2800" dirty="0">
                  <a:solidFill>
                    <a:schemeClr val="tx1"/>
                  </a:solidFill>
                </a:endParaRPr>
              </a:p>
              <a:p>
                <a14:m>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sin</m:t>
                        </m:r>
                      </m:fName>
                      <m:e>
                        <m:r>
                          <a:rPr lang="en-US" sz="2800" i="1">
                            <a:solidFill>
                              <a:schemeClr val="tx1"/>
                            </a:solidFill>
                            <a:latin typeface="Cambria Math"/>
                          </a:rPr>
                          <m:t>37</m:t>
                        </m:r>
                      </m:e>
                    </m:func>
                  </m:oMath>
                </a14:m>
                <a:r>
                  <a:rPr lang="en-US" sz="2800" dirty="0">
                    <a:solidFill>
                      <a:schemeClr val="tx1"/>
                    </a:solidFill>
                  </a:rPr>
                  <a:t> </a:t>
                </a:r>
              </a:p>
              <a:p>
                <a:endParaRPr lang="en-US" sz="1400" dirty="0">
                  <a:solidFill>
                    <a:schemeClr val="tx1"/>
                  </a:solidFill>
                </a:endParaRPr>
              </a:p>
              <a:p>
                <a:pPr/>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cos</m:t>
                          </m:r>
                        </m:fName>
                        <m:e>
                          <m:r>
                            <a:rPr lang="en-US" sz="2800" i="1">
                              <a:solidFill>
                                <a:schemeClr val="tx1"/>
                              </a:solidFill>
                              <a:latin typeface="Cambria Math"/>
                            </a:rPr>
                            <m:t>37</m:t>
                          </m:r>
                        </m:e>
                      </m:func>
                    </m:oMath>
                  </m:oMathPara>
                </a14:m>
                <a:endParaRPr lang="en-US" sz="2800" i="1" dirty="0">
                  <a:solidFill>
                    <a:schemeClr val="tx1"/>
                  </a:solidFill>
                  <a:latin typeface="Cambria Math"/>
                </a:endParaRPr>
              </a:p>
              <a:p>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tan</m:t>
                          </m:r>
                        </m:fName>
                        <m:e>
                          <m:r>
                            <a:rPr lang="en-US" sz="2800" i="1">
                              <a:solidFill>
                                <a:schemeClr val="tx1"/>
                              </a:solidFill>
                              <a:latin typeface="Cambria Math"/>
                            </a:rPr>
                            <m:t>37</m:t>
                          </m:r>
                        </m:e>
                      </m:func>
                    </m:oMath>
                  </m:oMathPara>
                </a14:m>
                <a:endParaRPr lang="en-US" sz="2800" dirty="0">
                  <a:solidFill>
                    <a:schemeClr val="tx1"/>
                  </a:solidFill>
                </a:endParaRPr>
              </a:p>
              <a:p>
                <a:pPr algn="l"/>
                <a:endParaRPr lang="en-US" sz="1600" dirty="0">
                  <a:solidFill>
                    <a:schemeClr val="tx1"/>
                  </a:solidFill>
                </a:endParaRPr>
              </a:p>
              <a:p>
                <a:pPr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0" y="1143000"/>
                <a:ext cx="8077200" cy="4572000"/>
              </a:xfrm>
              <a:blipFill rotWithShape="1">
                <a:blip r:embed="rId3"/>
                <a:stretch>
                  <a:fillRect l="-1509" t="-133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spTree>
    <p:extLst>
      <p:ext uri="{BB962C8B-B14F-4D97-AF65-F5344CB8AC3E}">
        <p14:creationId xmlns:p14="http://schemas.microsoft.com/office/powerpoint/2010/main" val="2902955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0" y="1143000"/>
                <a:ext cx="8077200" cy="4572000"/>
              </a:xfrm>
            </p:spPr>
            <p:txBody>
              <a:bodyPr/>
              <a:lstStyle/>
              <a:p>
                <a:pPr algn="l"/>
                <a:r>
                  <a:rPr lang="en-US" sz="2800" dirty="0">
                    <a:solidFill>
                      <a:schemeClr val="tx1"/>
                    </a:solidFill>
                  </a:rPr>
                  <a:t>Use a calculator and find the following:</a:t>
                </a:r>
              </a:p>
              <a:p>
                <a:pPr algn="l"/>
                <a:endParaRPr lang="en-US" sz="2800" dirty="0">
                  <a:solidFill>
                    <a:schemeClr val="tx1"/>
                  </a:solidFill>
                </a:endParaRPr>
              </a:p>
              <a:p>
                <a14:m>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sin</m:t>
                        </m:r>
                      </m:fName>
                      <m:e>
                        <m:r>
                          <a:rPr lang="en-US" sz="2800" i="1">
                            <a:solidFill>
                              <a:schemeClr val="tx1"/>
                            </a:solidFill>
                            <a:latin typeface="Cambria Math"/>
                          </a:rPr>
                          <m:t>37</m:t>
                        </m:r>
                      </m:e>
                    </m:func>
                  </m:oMath>
                </a14:m>
                <a:r>
                  <a:rPr lang="en-US" sz="2800" dirty="0">
                    <a:solidFill>
                      <a:schemeClr val="tx1"/>
                    </a:solidFill>
                  </a:rPr>
                  <a:t> </a:t>
                </a:r>
              </a:p>
              <a:p>
                <a:endParaRPr lang="en-US" sz="1400" dirty="0">
                  <a:solidFill>
                    <a:schemeClr val="tx1"/>
                  </a:solidFill>
                </a:endParaRPr>
              </a:p>
              <a:p>
                <a:pPr/>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cos</m:t>
                          </m:r>
                        </m:fName>
                        <m:e>
                          <m:r>
                            <a:rPr lang="en-US" sz="2800" i="1">
                              <a:solidFill>
                                <a:schemeClr val="tx1"/>
                              </a:solidFill>
                              <a:latin typeface="Cambria Math"/>
                            </a:rPr>
                            <m:t>37</m:t>
                          </m:r>
                        </m:e>
                      </m:func>
                    </m:oMath>
                  </m:oMathPara>
                </a14:m>
                <a:endParaRPr lang="en-US" sz="2800" i="1" dirty="0">
                  <a:solidFill>
                    <a:schemeClr val="tx1"/>
                  </a:solidFill>
                  <a:latin typeface="Cambria Math"/>
                </a:endParaRPr>
              </a:p>
              <a:p>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tan</m:t>
                          </m:r>
                        </m:fName>
                        <m:e>
                          <m:r>
                            <a:rPr lang="en-US" sz="2800" i="1">
                              <a:solidFill>
                                <a:schemeClr val="tx1"/>
                              </a:solidFill>
                              <a:latin typeface="Cambria Math"/>
                            </a:rPr>
                            <m:t>37</m:t>
                          </m:r>
                        </m:e>
                      </m:func>
                    </m:oMath>
                  </m:oMathPara>
                </a14:m>
                <a:endParaRPr lang="en-US" sz="2800" dirty="0">
                  <a:solidFill>
                    <a:schemeClr val="tx1"/>
                  </a:solidFill>
                </a:endParaRPr>
              </a:p>
              <a:p>
                <a:pPr algn="l"/>
                <a:endParaRPr lang="en-US" sz="1600" dirty="0" smtClean="0">
                  <a:solidFill>
                    <a:schemeClr val="tx1"/>
                  </a:solidFill>
                </a:endParaRPr>
              </a:p>
              <a:p>
                <a:pPr algn="l"/>
                <a:endParaRPr lang="en-US" sz="1600" dirty="0">
                  <a:solidFill>
                    <a:schemeClr val="tx1"/>
                  </a:solidFill>
                </a:endParaRPr>
              </a:p>
              <a:p>
                <a:pPr algn="l"/>
                <a:endParaRPr lang="en-US" sz="1600" dirty="0" smtClean="0">
                  <a:solidFill>
                    <a:schemeClr val="tx1"/>
                  </a:solidFill>
                </a:endParaRPr>
              </a:p>
              <a:p>
                <a:pPr algn="l"/>
                <a:r>
                  <a:rPr lang="en-US" sz="2800" dirty="0">
                    <a:solidFill>
                      <a:schemeClr val="tx1"/>
                    </a:solidFill>
                  </a:rPr>
                  <a:t>How do these relate to the ratios found earlier?</a:t>
                </a:r>
              </a:p>
              <a:p>
                <a:pPr algn="l"/>
                <a:endParaRPr lang="en-US" sz="1600" dirty="0">
                  <a:solidFill>
                    <a:schemeClr val="tx1"/>
                  </a:solidFill>
                </a:endParaRPr>
              </a:p>
              <a:p>
                <a:pPr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0" y="1143000"/>
                <a:ext cx="8077200" cy="4572000"/>
              </a:xfrm>
              <a:blipFill rotWithShape="1">
                <a:blip r:embed="rId3"/>
                <a:stretch>
                  <a:fillRect l="-1509" t="-133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spTree>
    <p:extLst>
      <p:ext uri="{BB962C8B-B14F-4D97-AF65-F5344CB8AC3E}">
        <p14:creationId xmlns:p14="http://schemas.microsoft.com/office/powerpoint/2010/main" val="465034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8</a:t>
            </a:r>
            <a:r>
              <a:rPr lang="en-US" sz="3200" dirty="0"/>
              <a:t>: Right Triangle Trigonometry</a:t>
            </a:r>
            <a:r>
              <a:rPr lang="en-US" sz="4000" dirty="0" smtClean="0"/>
              <a:t/>
            </a:r>
            <a:br>
              <a:rPr lang="en-US" sz="4000" dirty="0" smtClean="0"/>
            </a:br>
            <a:r>
              <a:rPr lang="en-US" sz="2400" dirty="0" smtClean="0"/>
              <a:t>November 15, 2012</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04800" y="2809875"/>
            <a:ext cx="4572000" cy="3286125"/>
            <a:chOff x="0" y="0"/>
            <a:chExt cx="4572000" cy="3286125"/>
          </a:xfrm>
        </p:grpSpPr>
        <p:sp>
          <p:nvSpPr>
            <p:cNvPr id="6" name="Rectangle 5"/>
            <p:cNvSpPr/>
            <p:nvPr/>
          </p:nvSpPr>
          <p:spPr>
            <a:xfrm>
              <a:off x="0" y="0"/>
              <a:ext cx="4572000" cy="32861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85725" y="95250"/>
              <a:ext cx="4427800" cy="3095625"/>
              <a:chOff x="0" y="0"/>
              <a:chExt cx="5943600" cy="4155028"/>
            </a:xfrm>
          </p:grpSpPr>
          <p:sp>
            <p:nvSpPr>
              <p:cNvPr id="8" name="Rectangle 7"/>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1" name="Straight Connector 10"/>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844072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304800" y="2773150"/>
            <a:ext cx="4656455" cy="3409950"/>
            <a:chOff x="0" y="0"/>
            <a:chExt cx="4656455" cy="3409950"/>
          </a:xfrm>
        </p:grpSpPr>
        <p:sp>
          <p:nvSpPr>
            <p:cNvPr id="13" name="Rectangle 12"/>
            <p:cNvSpPr/>
            <p:nvPr/>
          </p:nvSpPr>
          <p:spPr>
            <a:xfrm>
              <a:off x="0" y="0"/>
              <a:ext cx="4656455" cy="3409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4" name="Group 13"/>
            <p:cNvGrpSpPr>
              <a:grpSpLocks noChangeAspect="1"/>
            </p:cNvGrpSpPr>
            <p:nvPr/>
          </p:nvGrpSpPr>
          <p:grpSpPr>
            <a:xfrm>
              <a:off x="66675" y="66675"/>
              <a:ext cx="4535170" cy="3275500"/>
              <a:chOff x="0" y="-74943"/>
              <a:chExt cx="5943600" cy="4295285"/>
            </a:xfrm>
          </p:grpSpPr>
          <p:grpSp>
            <p:nvGrpSpPr>
              <p:cNvPr id="15" name="Group 14"/>
              <p:cNvGrpSpPr/>
              <p:nvPr/>
            </p:nvGrpSpPr>
            <p:grpSpPr>
              <a:xfrm>
                <a:off x="0" y="65314"/>
                <a:ext cx="5943600" cy="4155028"/>
                <a:chOff x="0" y="0"/>
                <a:chExt cx="5943600" cy="4155028"/>
              </a:xfrm>
            </p:grpSpPr>
            <p:cxnSp>
              <p:nvCxnSpPr>
                <p:cNvPr id="21" name="Straight Connector 2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22" name="Group 21"/>
                <p:cNvGrpSpPr/>
                <p:nvPr/>
              </p:nvGrpSpPr>
              <p:grpSpPr>
                <a:xfrm>
                  <a:off x="0" y="0"/>
                  <a:ext cx="5943600" cy="4155028"/>
                  <a:chOff x="0" y="0"/>
                  <a:chExt cx="5943600" cy="4155028"/>
                </a:xfrm>
              </p:grpSpPr>
              <p:sp>
                <p:nvSpPr>
                  <p:cNvPr id="23" name="Rectangle 2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Rectangle 2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Rectangle 2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6" name="Straight Connector 2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6" name="Text Box 140"/>
              <p:cNvSpPr txBox="1"/>
              <p:nvPr/>
            </p:nvSpPr>
            <p:spPr>
              <a:xfrm>
                <a:off x="2796639" y="2722926"/>
                <a:ext cx="761033" cy="32903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17" name="Text Box 141"/>
              <p:cNvSpPr txBox="1"/>
              <p:nvPr/>
            </p:nvSpPr>
            <p:spPr>
              <a:xfrm>
                <a:off x="4447062" y="1276394"/>
                <a:ext cx="695958" cy="3596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18" name="Text Box 142"/>
              <p:cNvSpPr txBox="1"/>
              <p:nvPr/>
            </p:nvSpPr>
            <p:spPr>
              <a:xfrm>
                <a:off x="3883232" y="2048440"/>
                <a:ext cx="641741" cy="36818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19" name="Text Box 144"/>
              <p:cNvSpPr txBox="1"/>
              <p:nvPr/>
            </p:nvSpPr>
            <p:spPr>
              <a:xfrm>
                <a:off x="4266281" y="-74943"/>
                <a:ext cx="587829" cy="34807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20" name="Text Box 145"/>
              <p:cNvSpPr txBox="1"/>
              <p:nvPr/>
            </p:nvSpPr>
            <p:spPr>
              <a:xfrm>
                <a:off x="2327564" y="2722926"/>
                <a:ext cx="587829" cy="3552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50</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6052057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p:spTree>
    <p:extLst>
      <p:ext uri="{BB962C8B-B14F-4D97-AF65-F5344CB8AC3E}">
        <p14:creationId xmlns:p14="http://schemas.microsoft.com/office/powerpoint/2010/main" val="29293208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10706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107067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787006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14142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141420"/>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943264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5107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14:m>
                  <m:oMath xmlns:m="http://schemas.openxmlformats.org/officeDocument/2006/math">
                    <m:r>
                      <a:rPr lang="en-US" sz="2400" i="1">
                        <a:latin typeface="Cambria Math"/>
                      </a:rPr>
                      <m:t>𝑤</m:t>
                    </m:r>
                    <m:r>
                      <a:rPr lang="en-US" sz="2400" i="1">
                        <a:latin typeface="Cambria Math"/>
                      </a:rPr>
                      <m:t>=38.89</m:t>
                    </m:r>
                  </m:oMath>
                </a14:m>
                <a:r>
                  <a:rPr lang="en-US" sz="2400" dirty="0"/>
                  <a:t> </a:t>
                </a: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51075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35949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88008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14:m>
                  <m:oMath xmlns:m="http://schemas.openxmlformats.org/officeDocument/2006/math">
                    <m:r>
                      <a:rPr lang="en-US" sz="2400" i="1">
                        <a:latin typeface="Cambria Math"/>
                      </a:rPr>
                      <m:t>𝑤</m:t>
                    </m:r>
                    <m:r>
                      <a:rPr lang="en-US" sz="2400" i="1">
                        <a:latin typeface="Cambria Math"/>
                      </a:rPr>
                      <m:t>=38.89</m:t>
                    </m:r>
                  </m:oMath>
                </a14:m>
                <a:r>
                  <a:rPr lang="en-US" sz="2400" dirty="0"/>
                  <a:t> </a:t>
                </a:r>
              </a:p>
              <a:p>
                <a14:m>
                  <m:oMath xmlns:m="http://schemas.openxmlformats.org/officeDocument/2006/math">
                    <m:r>
                      <a:rPr lang="en-US" sz="2400" i="1">
                        <a:latin typeface="Cambria Math"/>
                      </a:rPr>
                      <m:t>𝑤</m:t>
                    </m:r>
                    <m:acc>
                      <m:accPr>
                        <m:chr m:val="̇"/>
                        <m:ctrlPr>
                          <a:rPr lang="en-US" sz="2400" i="1">
                            <a:latin typeface="Cambria Math"/>
                          </a:rPr>
                        </m:ctrlPr>
                      </m:accPr>
                      <m:e>
                        <m:r>
                          <a:rPr lang="en-US" sz="2400" i="1">
                            <a:latin typeface="Cambria Math"/>
                            <a:ea typeface="Cambria Math"/>
                          </a:rPr>
                          <m:t>=</m:t>
                        </m:r>
                      </m:e>
                    </m:acc>
                    <m:r>
                      <a:rPr lang="en-US" sz="2400" i="1">
                        <a:latin typeface="Cambria Math"/>
                      </a:rPr>
                      <m:t>39</m:t>
                    </m:r>
                  </m:oMath>
                </a14:m>
                <a:r>
                  <a:rPr lang="en-US" sz="2400" dirty="0"/>
                  <a:t> ft</a:t>
                </a: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880084"/>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884508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Landing in a hot air balloon, you notice the landing spot and your car. From 100 </a:t>
            </a:r>
            <a:r>
              <a:rPr lang="en-US" sz="2800" dirty="0" smtClean="0">
                <a:solidFill>
                  <a:schemeClr val="tx1"/>
                </a:solidFill>
              </a:rPr>
              <a:t>ft. </a:t>
            </a:r>
            <a:r>
              <a:rPr lang="en-US" sz="28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61201" y="2981325"/>
            <a:ext cx="6896100" cy="2886075"/>
            <a:chOff x="0" y="0"/>
            <a:chExt cx="6896100" cy="2886075"/>
          </a:xfrm>
        </p:grpSpPr>
        <p:sp>
          <p:nvSpPr>
            <p:cNvPr id="6" name="Rectangle 5"/>
            <p:cNvSpPr/>
            <p:nvPr/>
          </p:nvSpPr>
          <p:spPr>
            <a:xfrm>
              <a:off x="0" y="0"/>
              <a:ext cx="6896100" cy="2886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85725" y="76200"/>
              <a:ext cx="6734175" cy="2743200"/>
              <a:chOff x="0" y="0"/>
              <a:chExt cx="6734175" cy="2743200"/>
            </a:xfrm>
          </p:grpSpPr>
          <p:grpSp>
            <p:nvGrpSpPr>
              <p:cNvPr id="8" name="Group 7"/>
              <p:cNvGrpSpPr/>
              <p:nvPr/>
            </p:nvGrpSpPr>
            <p:grpSpPr>
              <a:xfrm>
                <a:off x="485775" y="0"/>
                <a:ext cx="6248400" cy="2743200"/>
                <a:chOff x="0" y="0"/>
                <a:chExt cx="6248400" cy="2743200"/>
              </a:xfrm>
            </p:grpSpPr>
            <p:sp>
              <p:nvSpPr>
                <p:cNvPr id="10" name="Right Triangle 9"/>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1" name="Straight Connector 10"/>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Text Box 152"/>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grpSp>
    </p:spTree>
    <p:extLst>
      <p:ext uri="{BB962C8B-B14F-4D97-AF65-F5344CB8AC3E}">
        <p14:creationId xmlns:p14="http://schemas.microsoft.com/office/powerpoint/2010/main" val="475224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8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2012-2013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361201" y="2933700"/>
            <a:ext cx="6877050" cy="2933700"/>
            <a:chOff x="0" y="0"/>
            <a:chExt cx="6877050" cy="2933700"/>
          </a:xfrm>
        </p:grpSpPr>
        <p:sp>
          <p:nvSpPr>
            <p:cNvPr id="14" name="Rectangle 13"/>
            <p:cNvSpPr/>
            <p:nvPr/>
          </p:nvSpPr>
          <p:spPr>
            <a:xfrm>
              <a:off x="0" y="0"/>
              <a:ext cx="6877050" cy="2933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5" name="Group 14"/>
            <p:cNvGrpSpPr/>
            <p:nvPr/>
          </p:nvGrpSpPr>
          <p:grpSpPr>
            <a:xfrm>
              <a:off x="76200" y="76200"/>
              <a:ext cx="6734175" cy="2783840"/>
              <a:chOff x="0" y="0"/>
              <a:chExt cx="6734175" cy="2783840"/>
            </a:xfrm>
          </p:grpSpPr>
          <p:grpSp>
            <p:nvGrpSpPr>
              <p:cNvPr id="16" name="Group 15"/>
              <p:cNvGrpSpPr/>
              <p:nvPr/>
            </p:nvGrpSpPr>
            <p:grpSpPr>
              <a:xfrm>
                <a:off x="0" y="0"/>
                <a:ext cx="6734175" cy="2781300"/>
                <a:chOff x="0" y="0"/>
                <a:chExt cx="6734175" cy="2781300"/>
              </a:xfrm>
            </p:grpSpPr>
            <p:grpSp>
              <p:nvGrpSpPr>
                <p:cNvPr id="18" name="Group 17"/>
                <p:cNvGrpSpPr/>
                <p:nvPr/>
              </p:nvGrpSpPr>
              <p:grpSpPr>
                <a:xfrm>
                  <a:off x="0" y="38100"/>
                  <a:ext cx="6734175" cy="2743200"/>
                  <a:chOff x="0" y="0"/>
                  <a:chExt cx="6734175" cy="2743200"/>
                </a:xfrm>
              </p:grpSpPr>
              <p:grpSp>
                <p:nvGrpSpPr>
                  <p:cNvPr id="22" name="Group 21"/>
                  <p:cNvGrpSpPr/>
                  <p:nvPr/>
                </p:nvGrpSpPr>
                <p:grpSpPr>
                  <a:xfrm>
                    <a:off x="485775" y="0"/>
                    <a:ext cx="6248400" cy="2743200"/>
                    <a:chOff x="0" y="0"/>
                    <a:chExt cx="6248400" cy="2743200"/>
                  </a:xfrm>
                </p:grpSpPr>
                <p:sp>
                  <p:nvSpPr>
                    <p:cNvPr id="24" name="Right Triangle 2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5" name="Straight Connector 2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Text Box 159"/>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19" name="Straight Connector 18"/>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0" name="Text Box 162"/>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21" name="Text Box 163"/>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17" name="Rectangle 16"/>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39557557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381000" y="2905874"/>
            <a:ext cx="6858000" cy="3028950"/>
            <a:chOff x="0" y="0"/>
            <a:chExt cx="6858000" cy="3028950"/>
          </a:xfrm>
        </p:grpSpPr>
        <p:sp>
          <p:nvSpPr>
            <p:cNvPr id="28" name="Rectangle 27"/>
            <p:cNvSpPr/>
            <p:nvPr/>
          </p:nvSpPr>
          <p:spPr>
            <a:xfrm>
              <a:off x="0" y="0"/>
              <a:ext cx="6858000" cy="3028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p:nvPr/>
          </p:nvGrpSpPr>
          <p:grpSpPr>
            <a:xfrm>
              <a:off x="47625" y="66675"/>
              <a:ext cx="6734175" cy="2905125"/>
              <a:chOff x="0" y="0"/>
              <a:chExt cx="6734175" cy="2905125"/>
            </a:xfrm>
          </p:grpSpPr>
          <p:grpSp>
            <p:nvGrpSpPr>
              <p:cNvPr id="30" name="Group 29"/>
              <p:cNvGrpSpPr/>
              <p:nvPr/>
            </p:nvGrpSpPr>
            <p:grpSpPr>
              <a:xfrm>
                <a:off x="0" y="0"/>
                <a:ext cx="6734175" cy="2905125"/>
                <a:chOff x="0" y="0"/>
                <a:chExt cx="6734175" cy="2905125"/>
              </a:xfrm>
            </p:grpSpPr>
            <p:grpSp>
              <p:nvGrpSpPr>
                <p:cNvPr id="32" name="Group 31"/>
                <p:cNvGrpSpPr/>
                <p:nvPr/>
              </p:nvGrpSpPr>
              <p:grpSpPr>
                <a:xfrm>
                  <a:off x="0" y="0"/>
                  <a:ext cx="6734175" cy="2781300"/>
                  <a:chOff x="0" y="0"/>
                  <a:chExt cx="6734175" cy="2781300"/>
                </a:xfrm>
              </p:grpSpPr>
              <p:grpSp>
                <p:nvGrpSpPr>
                  <p:cNvPr id="35" name="Group 34"/>
                  <p:cNvGrpSpPr/>
                  <p:nvPr/>
                </p:nvGrpSpPr>
                <p:grpSpPr>
                  <a:xfrm>
                    <a:off x="0" y="38100"/>
                    <a:ext cx="6734175" cy="2743200"/>
                    <a:chOff x="0" y="0"/>
                    <a:chExt cx="6734175" cy="2743200"/>
                  </a:xfrm>
                </p:grpSpPr>
                <p:grpSp>
                  <p:nvGrpSpPr>
                    <p:cNvPr id="39" name="Group 38"/>
                    <p:cNvGrpSpPr/>
                    <p:nvPr/>
                  </p:nvGrpSpPr>
                  <p:grpSpPr>
                    <a:xfrm>
                      <a:off x="485775" y="0"/>
                      <a:ext cx="6248400" cy="2743200"/>
                      <a:chOff x="0" y="0"/>
                      <a:chExt cx="6248400" cy="2743200"/>
                    </a:xfrm>
                  </p:grpSpPr>
                  <p:sp>
                    <p:nvSpPr>
                      <p:cNvPr id="41" name="Right Triangle 40"/>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2" name="Straight Connector 41"/>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 Box 52"/>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36" name="Straight Connector 35"/>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7" name="Text Box 54"/>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38" name="Text Box 55"/>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3" name="Text Box 56"/>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34" name="Text Box 57"/>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sp>
            <p:nvSpPr>
              <p:cNvPr id="31" name="Rectangle 30"/>
              <p:cNvSpPr/>
              <p:nvPr/>
            </p:nvSpPr>
            <p:spPr>
              <a:xfrm>
                <a:off x="485775" y="2609850"/>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41080330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p:nvPr/>
        </p:nvGrpSpPr>
        <p:grpSpPr>
          <a:xfrm>
            <a:off x="350284" y="2882971"/>
            <a:ext cx="6867525" cy="3324225"/>
            <a:chOff x="0" y="0"/>
            <a:chExt cx="6867525" cy="3324225"/>
          </a:xfrm>
        </p:grpSpPr>
        <p:sp>
          <p:nvSpPr>
            <p:cNvPr id="23" name="Rectangle 22"/>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85725" y="95250"/>
              <a:ext cx="6734175" cy="3228975"/>
              <a:chOff x="0" y="0"/>
              <a:chExt cx="6734175" cy="3228975"/>
            </a:xfrm>
          </p:grpSpPr>
          <p:grpSp>
            <p:nvGrpSpPr>
              <p:cNvPr id="25" name="Group 24"/>
              <p:cNvGrpSpPr/>
              <p:nvPr/>
            </p:nvGrpSpPr>
            <p:grpSpPr>
              <a:xfrm>
                <a:off x="0" y="0"/>
                <a:ext cx="6734175" cy="3228975"/>
                <a:chOff x="0" y="0"/>
                <a:chExt cx="6734175" cy="3228975"/>
              </a:xfrm>
            </p:grpSpPr>
            <p:cxnSp>
              <p:nvCxnSpPr>
                <p:cNvPr id="44" name="Straight Connector 43"/>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5"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46" name="Group 45"/>
                <p:cNvGrpSpPr/>
                <p:nvPr/>
              </p:nvGrpSpPr>
              <p:grpSpPr>
                <a:xfrm>
                  <a:off x="0" y="0"/>
                  <a:ext cx="6734175" cy="2905125"/>
                  <a:chOff x="0" y="0"/>
                  <a:chExt cx="6734175" cy="2905125"/>
                </a:xfrm>
              </p:grpSpPr>
              <p:grpSp>
                <p:nvGrpSpPr>
                  <p:cNvPr id="49" name="Group 48"/>
                  <p:cNvGrpSpPr/>
                  <p:nvPr/>
                </p:nvGrpSpPr>
                <p:grpSpPr>
                  <a:xfrm>
                    <a:off x="0" y="0"/>
                    <a:ext cx="6734175" cy="2781300"/>
                    <a:chOff x="0" y="0"/>
                    <a:chExt cx="6734175" cy="2781300"/>
                  </a:xfrm>
                </p:grpSpPr>
                <p:grpSp>
                  <p:nvGrpSpPr>
                    <p:cNvPr id="52" name="Group 51"/>
                    <p:cNvGrpSpPr/>
                    <p:nvPr/>
                  </p:nvGrpSpPr>
                  <p:grpSpPr>
                    <a:xfrm>
                      <a:off x="0" y="38100"/>
                      <a:ext cx="6734175" cy="2743200"/>
                      <a:chOff x="0" y="0"/>
                      <a:chExt cx="6734175" cy="2743200"/>
                    </a:xfrm>
                  </p:grpSpPr>
                  <p:grpSp>
                    <p:nvGrpSpPr>
                      <p:cNvPr id="56" name="Group 55"/>
                      <p:cNvGrpSpPr/>
                      <p:nvPr/>
                    </p:nvGrpSpPr>
                    <p:grpSpPr>
                      <a:xfrm>
                        <a:off x="485775" y="0"/>
                        <a:ext cx="6248400" cy="2743200"/>
                        <a:chOff x="0" y="0"/>
                        <a:chExt cx="6248400" cy="2743200"/>
                      </a:xfrm>
                    </p:grpSpPr>
                    <p:sp>
                      <p:nvSpPr>
                        <p:cNvPr id="58" name="Right Triangle 57"/>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53" name="Straight Connector 52"/>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4"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55"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50"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51"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47" name="Straight Connector 46"/>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26" name="Rectangle 25"/>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24792582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2816979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den>
                    </m:f>
                  </m:oMath>
                </a14:m>
                <a:r>
                  <a:rPr lang="en-US" sz="2000" dirty="0" smtClean="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7976873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acc>
                      <m:accPr>
                        <m:chr m:val="̇"/>
                        <m:ctrlPr>
                          <a:rPr lang="en-US" sz="2000" i="1" smtClean="0">
                            <a:solidFill>
                              <a:schemeClr val="tx1"/>
                            </a:solidFill>
                            <a:latin typeface="Cambria Math"/>
                          </a:rPr>
                        </m:ctrlPr>
                      </m:accPr>
                      <m:e>
                        <m:r>
                          <a:rPr lang="en-US" sz="2000" i="1" smtClean="0">
                            <a:solidFill>
                              <a:schemeClr val="tx1"/>
                            </a:solidFill>
                            <a:latin typeface="Cambria Math"/>
                          </a:rPr>
                          <m:t>=</m:t>
                        </m:r>
                      </m:e>
                    </m:acc>
                    <m:r>
                      <a:rPr lang="en-US" sz="2000" i="1" smtClean="0">
                        <a:solidFill>
                          <a:schemeClr val="tx1"/>
                        </a:solidFill>
                        <a:latin typeface="Cambria Math"/>
                      </a:rPr>
                      <m:t>173</m:t>
                    </m:r>
                  </m:oMath>
                </a14:m>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2261910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579790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p>
              <a:p>
                <a:pPr algn="r"/>
                <a:endParaRPr lang="en-US" sz="2000" dirty="0">
                  <a:solidFill>
                    <a:schemeClr val="tx1"/>
                  </a:solidFill>
                </a:endParaRP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7926744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81</m:t>
                    </m:r>
                  </m:oMath>
                </a14:m>
                <a:endParaRPr lang="en-US" sz="2000" dirty="0">
                  <a:solidFill>
                    <a:schemeClr val="tx1"/>
                  </a:solidFill>
                </a:endParaRPr>
              </a:p>
              <a:p>
                <a:pPr algn="r"/>
                <a:endParaRPr lang="en-US" sz="2000" dirty="0">
                  <a:solidFill>
                    <a:schemeClr val="tx1"/>
                  </a:solidFill>
                </a:endParaRP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10727131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81</m:t>
                    </m:r>
                  </m:oMath>
                </a14:m>
                <a:endParaRPr lang="en-US" sz="2000" dirty="0">
                  <a:solidFill>
                    <a:schemeClr val="tx1"/>
                  </a:solidFill>
                </a:endParaRPr>
              </a:p>
              <a:p>
                <a:pPr algn="r"/>
                <a:endParaRPr lang="en-US" sz="2000" dirty="0">
                  <a:solidFill>
                    <a:schemeClr val="tx1"/>
                  </a:solidFill>
                </a:endParaRPr>
              </a:p>
              <a:p>
                <a:pPr algn="r"/>
                <a:r>
                  <a:rPr lang="en-US" sz="2000" dirty="0">
                    <a:solidFill>
                      <a:schemeClr val="tx1"/>
                    </a:solidFill>
                  </a:rPr>
                  <a:t>Walking distance 92 feet</a:t>
                </a: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136945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371600"/>
            <a:ext cx="8534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8</a:t>
            </a:r>
          </a:p>
          <a:p>
            <a:pPr lvl="1" algn="l">
              <a:buFont typeface="Arial" pitchFamily="34" charset="0"/>
              <a:buChar char="•"/>
            </a:pPr>
            <a:r>
              <a:rPr lang="en-US" sz="3000" dirty="0" smtClean="0">
                <a:solidFill>
                  <a:schemeClr val="tx1"/>
                </a:solidFill>
              </a:rPr>
              <a:t> Incorporating SMPs into right triangle trigonometry</a:t>
            </a:r>
            <a:r>
              <a:rPr lang="en-US" sz="2600" dirty="0" smtClean="0">
                <a:solidFill>
                  <a:schemeClr val="tx1"/>
                </a:solidFill>
              </a:rPr>
              <a:t> </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keaway2.jpg"/>
          <p:cNvPicPr>
            <a:picLocks noChangeAspect="1"/>
          </p:cNvPicPr>
          <p:nvPr/>
        </p:nvPicPr>
        <p:blipFill>
          <a:blip r:embed="rId4" cstate="print"/>
          <a:stretch>
            <a:fillRect/>
          </a:stretch>
        </p:blipFill>
        <p:spPr>
          <a:xfrm>
            <a:off x="3378698" y="3429000"/>
            <a:ext cx="5079502" cy="2362200"/>
          </a:xfrm>
          <a:prstGeom prst="rect">
            <a:avLst/>
          </a:prstGeom>
          <a:scene3d>
            <a:camera prst="orthographicFront"/>
            <a:lightRig rig="threePt" dir="t"/>
          </a:scene3d>
          <a:sp3d>
            <a:bevelT w="165100" prst="coolSlant"/>
          </a:sp3d>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extLst>
      <p:ext uri="{BB962C8B-B14F-4D97-AF65-F5344CB8AC3E}">
        <p14:creationId xmlns:p14="http://schemas.microsoft.com/office/powerpoint/2010/main" val="11730474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0" name="Group 9"/>
          <p:cNvGrpSpPr/>
          <p:nvPr/>
        </p:nvGrpSpPr>
        <p:grpSpPr>
          <a:xfrm>
            <a:off x="5029200" y="2590800"/>
            <a:ext cx="3733800" cy="3886200"/>
            <a:chOff x="5181600" y="2514600"/>
            <a:chExt cx="3733800" cy="4191000"/>
          </a:xfrm>
        </p:grpSpPr>
        <p:grpSp>
          <p:nvGrpSpPr>
            <p:cNvPr id="8" name="Group 7"/>
            <p:cNvGrpSpPr/>
            <p:nvPr/>
          </p:nvGrpSpPr>
          <p:grpSpPr>
            <a:xfrm>
              <a:off x="5181600" y="2514600"/>
              <a:ext cx="3733800" cy="4191000"/>
              <a:chOff x="5608320" y="2841427"/>
              <a:chExt cx="3154680" cy="3102173"/>
            </a:xfrm>
          </p:grpSpPr>
          <p:grpSp>
            <p:nvGrpSpPr>
              <p:cNvPr id="27" name="Group 26"/>
              <p:cNvGrpSpPr/>
              <p:nvPr/>
            </p:nvGrpSpPr>
            <p:grpSpPr>
              <a:xfrm>
                <a:off x="5608320" y="2841427"/>
                <a:ext cx="3154680" cy="3102173"/>
                <a:chOff x="0" y="0"/>
                <a:chExt cx="2720340" cy="2735580"/>
              </a:xfrm>
            </p:grpSpPr>
            <p:sp>
              <p:nvSpPr>
                <p:cNvPr id="28" name="Oval 27"/>
                <p:cNvSpPr/>
                <p:nvPr/>
              </p:nvSpPr>
              <p:spPr>
                <a:xfrm>
                  <a:off x="800100" y="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800100" y="161544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0020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p:cNvSpPr/>
                <p:nvPr/>
              </p:nvSpPr>
              <p:spPr>
                <a:xfrm>
                  <a:off x="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 name="Straight Connector 6"/>
              <p:cNvCxnSpPr>
                <a:stCxn id="32" idx="2"/>
                <a:endCxn id="30" idx="2"/>
              </p:cNvCxnSpPr>
              <p:nvPr/>
            </p:nvCxnSpPr>
            <p:spPr>
              <a:xfrm flipV="1">
                <a:off x="6907306" y="4392514"/>
                <a:ext cx="556708" cy="576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705600" y="4583668"/>
              <a:ext cx="685800" cy="307777"/>
            </a:xfrm>
            <a:prstGeom prst="rect">
              <a:avLst/>
            </a:prstGeom>
            <a:noFill/>
          </p:spPr>
          <p:txBody>
            <a:bodyPr wrap="square" rtlCol="0">
              <a:spAutoFit/>
            </a:bodyPr>
            <a:lstStyle/>
            <a:p>
              <a:pPr algn="ctr"/>
              <a:r>
                <a:rPr lang="en-US" sz="1400" dirty="0" smtClean="0"/>
                <a:t>6 cm</a:t>
              </a:r>
              <a:endParaRPr lang="en-US" sz="1400" dirty="0"/>
            </a:p>
          </p:txBody>
        </p:sp>
      </p:grpSp>
    </p:spTree>
    <p:extLst>
      <p:ext uri="{BB962C8B-B14F-4D97-AF65-F5344CB8AC3E}">
        <p14:creationId xmlns:p14="http://schemas.microsoft.com/office/powerpoint/2010/main" val="4001147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0825" y="2133600"/>
            <a:ext cx="3562350"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0017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8" name="Group 7"/>
          <p:cNvGrpSpPr/>
          <p:nvPr/>
        </p:nvGrpSpPr>
        <p:grpSpPr>
          <a:xfrm>
            <a:off x="2811683" y="2124075"/>
            <a:ext cx="3505200" cy="3514725"/>
            <a:chOff x="0" y="0"/>
            <a:chExt cx="3505200" cy="3514725"/>
          </a:xfrm>
        </p:grpSpPr>
        <p:sp>
          <p:nvSpPr>
            <p:cNvPr id="9" name="Rectangle 8"/>
            <p:cNvSpPr/>
            <p:nvPr/>
          </p:nvSpPr>
          <p:spPr>
            <a:xfrm>
              <a:off x="0" y="0"/>
              <a:ext cx="3505200" cy="35147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0" name="Group 9"/>
            <p:cNvGrpSpPr/>
            <p:nvPr/>
          </p:nvGrpSpPr>
          <p:grpSpPr>
            <a:xfrm>
              <a:off x="85725" y="85725"/>
              <a:ext cx="3363594" cy="3355339"/>
              <a:chOff x="0" y="0"/>
              <a:chExt cx="3363594" cy="3355339"/>
            </a:xfrm>
          </p:grpSpPr>
          <p:grpSp>
            <p:nvGrpSpPr>
              <p:cNvPr id="11" name="Group 10"/>
              <p:cNvGrpSpPr/>
              <p:nvPr/>
            </p:nvGrpSpPr>
            <p:grpSpPr>
              <a:xfrm>
                <a:off x="0" y="0"/>
                <a:ext cx="3363594" cy="3355339"/>
                <a:chOff x="0" y="0"/>
                <a:chExt cx="3364201" cy="3355596"/>
              </a:xfrm>
            </p:grpSpPr>
            <p:sp>
              <p:nvSpPr>
                <p:cNvPr id="13" name="Oval 1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Oval 1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Oval 1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991590" y="979714"/>
                  <a:ext cx="1401288" cy="1413164"/>
                  <a:chOff x="0" y="0"/>
                  <a:chExt cx="1401288" cy="1413164"/>
                </a:xfrm>
              </p:grpSpPr>
              <p:cxnSp>
                <p:nvCxnSpPr>
                  <p:cNvPr id="22" name="Straight Connector 21"/>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Text Box 75"/>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19" name="Text Box 76"/>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20" name="Text Box 77"/>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21" name="Text Box 78"/>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12" name="Rectangle 1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2450705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2814637" y="2133600"/>
            <a:ext cx="3514725" cy="3505200"/>
            <a:chOff x="0" y="0"/>
            <a:chExt cx="3514725" cy="3505200"/>
          </a:xfrm>
        </p:grpSpPr>
        <p:sp>
          <p:nvSpPr>
            <p:cNvPr id="50" name="Rectangle 49"/>
            <p:cNvSpPr/>
            <p:nvPr/>
          </p:nvSpPr>
          <p:spPr>
            <a:xfrm>
              <a:off x="0" y="0"/>
              <a:ext cx="3514725" cy="3505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85725" y="76200"/>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9" name="Group 58"/>
                <p:cNvGrpSpPr/>
                <p:nvPr/>
              </p:nvGrpSpPr>
              <p:grpSpPr>
                <a:xfrm>
                  <a:off x="0" y="0"/>
                  <a:ext cx="3363594" cy="3355339"/>
                  <a:chOff x="0" y="0"/>
                  <a:chExt cx="3364201" cy="3355596"/>
                </a:xfrm>
              </p:grpSpPr>
              <p:sp>
                <p:nvSpPr>
                  <p:cNvPr id="61" name="Oval 60"/>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3" name="Oval 62"/>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4" name="Group 63"/>
                  <p:cNvGrpSpPr/>
                  <p:nvPr/>
                </p:nvGrpSpPr>
                <p:grpSpPr>
                  <a:xfrm>
                    <a:off x="991590" y="979714"/>
                    <a:ext cx="1401288" cy="1413164"/>
                    <a:chOff x="0" y="0"/>
                    <a:chExt cx="1401288" cy="1413164"/>
                  </a:xfrm>
                </p:grpSpPr>
                <p:cxnSp>
                  <p:nvCxnSpPr>
                    <p:cNvPr id="69" name="Straight Connector 68"/>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Text Box 90"/>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6" name="Text Box 91"/>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7" name="Text Box 92"/>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68" name="Text Box 93"/>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0" name="Rectangle 59"/>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3" name="Text Box 95"/>
              <p:cNvSpPr txBox="1"/>
              <p:nvPr/>
            </p:nvSpPr>
            <p:spPr>
              <a:xfrm>
                <a:off x="2066306" y="2345501"/>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4" name="Text Box 96"/>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5" name="Text Box 97"/>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6" name="Text Box 98"/>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7" name="Text Box 99"/>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00"/>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grpSp>
    </p:spTree>
    <p:extLst>
      <p:ext uri="{BB962C8B-B14F-4D97-AF65-F5344CB8AC3E}">
        <p14:creationId xmlns:p14="http://schemas.microsoft.com/office/powerpoint/2010/main" val="147321874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9" name="Group 28"/>
          <p:cNvGrpSpPr/>
          <p:nvPr/>
        </p:nvGrpSpPr>
        <p:grpSpPr>
          <a:xfrm>
            <a:off x="2831543" y="2143125"/>
            <a:ext cx="3505200" cy="3495675"/>
            <a:chOff x="0" y="0"/>
            <a:chExt cx="3505200" cy="3495675"/>
          </a:xfrm>
        </p:grpSpPr>
        <p:sp>
          <p:nvSpPr>
            <p:cNvPr id="30" name="Rectangle 2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1" name="Group 30"/>
            <p:cNvGrpSpPr/>
            <p:nvPr/>
          </p:nvGrpSpPr>
          <p:grpSpPr>
            <a:xfrm>
              <a:off x="76200" y="85725"/>
              <a:ext cx="3363594" cy="3355339"/>
              <a:chOff x="0" y="0"/>
              <a:chExt cx="3363594" cy="3355339"/>
            </a:xfrm>
          </p:grpSpPr>
          <p:grpSp>
            <p:nvGrpSpPr>
              <p:cNvPr id="32" name="Group 31"/>
              <p:cNvGrpSpPr/>
              <p:nvPr/>
            </p:nvGrpSpPr>
            <p:grpSpPr>
              <a:xfrm>
                <a:off x="0" y="0"/>
                <a:ext cx="3363594" cy="3355339"/>
                <a:chOff x="0" y="0"/>
                <a:chExt cx="3363594" cy="3355339"/>
              </a:xfrm>
            </p:grpSpPr>
            <p:grpSp>
              <p:nvGrpSpPr>
                <p:cNvPr id="34" name="Group 33"/>
                <p:cNvGrpSpPr/>
                <p:nvPr/>
              </p:nvGrpSpPr>
              <p:grpSpPr>
                <a:xfrm>
                  <a:off x="0" y="0"/>
                  <a:ext cx="3363594" cy="3355339"/>
                  <a:chOff x="0" y="0"/>
                  <a:chExt cx="3363594" cy="3355339"/>
                </a:xfrm>
              </p:grpSpPr>
              <p:grpSp>
                <p:nvGrpSpPr>
                  <p:cNvPr id="41" name="Group 40"/>
                  <p:cNvGrpSpPr/>
                  <p:nvPr/>
                </p:nvGrpSpPr>
                <p:grpSpPr>
                  <a:xfrm>
                    <a:off x="0" y="0"/>
                    <a:ext cx="3363594" cy="3355339"/>
                    <a:chOff x="0" y="0"/>
                    <a:chExt cx="3364201" cy="3355596"/>
                  </a:xfrm>
                </p:grpSpPr>
                <p:sp>
                  <p:nvSpPr>
                    <p:cNvPr id="43" name="Oval 4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Oval 4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Oval 4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6" name="Group 45"/>
                    <p:cNvGrpSpPr/>
                    <p:nvPr/>
                  </p:nvGrpSpPr>
                  <p:grpSpPr>
                    <a:xfrm>
                      <a:off x="991590" y="979714"/>
                      <a:ext cx="1401288" cy="1413164"/>
                      <a:chOff x="0" y="0"/>
                      <a:chExt cx="1401288" cy="1413164"/>
                    </a:xfrm>
                  </p:grpSpPr>
                  <p:cxnSp>
                    <p:nvCxnSpPr>
                      <p:cNvPr id="74" name="Straight Connector 73"/>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4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72"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3"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42" name="Rectangle 4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3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3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3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3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4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3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8021375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25487949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6160402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399729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1714501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m:t>
                              </m:r>
                            </m:e>
                          </m:func>
                        </m:den>
                      </m:f>
                    </m:oMath>
                  </m:oMathPara>
                </a14:m>
                <a:endParaRPr lang="en-US" sz="24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933045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m:t>
                              </m:r>
                            </m:e>
                          </m:func>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.4142</m:t>
                          </m:r>
                        </m:den>
                      </m:f>
                      <m:acc>
                        <m:accPr>
                          <m:chr m:val="̇"/>
                          <m:ctrlPr>
                            <a:rPr lang="en-US" sz="2400" i="1">
                              <a:solidFill>
                                <a:schemeClr val="tx1"/>
                              </a:solidFill>
                              <a:latin typeface="Cambria Math"/>
                            </a:rPr>
                          </m:ctrlPr>
                        </m:accPr>
                        <m:e>
                          <m:r>
                            <a:rPr lang="en-US" sz="2400" i="1">
                              <a:solidFill>
                                <a:schemeClr val="tx1"/>
                              </a:solidFill>
                              <a:latin typeface="Cambria Math"/>
                            </a:rPr>
                            <m:t>=</m:t>
                          </m:r>
                        </m:e>
                      </m:acc>
                      <m:r>
                        <a:rPr lang="en-US" sz="2400" i="1">
                          <a:solidFill>
                            <a:schemeClr val="tx1"/>
                          </a:solidFill>
                          <a:latin typeface="Cambria Math"/>
                        </a:rPr>
                        <m:t>7.243</m:t>
                      </m:r>
                    </m:oMath>
                  </m:oMathPara>
                </a14:m>
                <a:endParaRPr lang="en-US" sz="24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4787703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endParaRPr lang="en-US" sz="2000" dirty="0" smtClean="0">
              <a:solidFill>
                <a:schemeClr val="tx1"/>
              </a:solidFill>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4"/>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5"/>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8"/>
              </a:rPr>
              <a:t>http://blog.mrmeyer.com/</a:t>
            </a:r>
            <a:endParaRPr lang="en-US" sz="2000" dirty="0" smtClean="0"/>
          </a:p>
          <a:p>
            <a:pPr lvl="1" algn="l">
              <a:buFont typeface="Wingdings" pitchFamily="2" charset="2"/>
              <a:buChar char="Ø"/>
            </a:pPr>
            <a:r>
              <a:rPr lang="en-US" sz="2000" dirty="0" smtClean="0">
                <a:solidFill>
                  <a:schemeClr val="tx1"/>
                </a:solidFill>
              </a:rPr>
              <a:t> </a:t>
            </a: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9"/>
              </a:rPr>
              <a:t>http://mrpiccmath.weebly.com/3-acts.html</a:t>
            </a:r>
            <a:endParaRPr lang="en-US" sz="2000" dirty="0" smtClean="0"/>
          </a:p>
          <a:p>
            <a:pPr lvl="1" algn="l">
              <a:buFont typeface="Wingdings" pitchFamily="2" charset="2"/>
              <a:buChar char="Ø"/>
            </a:pPr>
            <a:r>
              <a:rPr lang="en-US" sz="2000" dirty="0" smtClean="0">
                <a:solidFill>
                  <a:schemeClr val="tx1"/>
                </a:solidFill>
              </a:rPr>
              <a:t> Dan Anderson </a:t>
            </a:r>
            <a:r>
              <a:rPr lang="en-US" sz="2000" dirty="0" smtClean="0"/>
              <a:t>– </a:t>
            </a:r>
            <a:r>
              <a:rPr lang="en-US" sz="2000" dirty="0" smtClean="0">
                <a:hlinkClick r:id="rId10"/>
              </a:rPr>
              <a:t>http://blog.recursiveprocess.com/tag/wcydwt/</a:t>
            </a:r>
            <a:endParaRPr lang="en-US" sz="2000" dirty="0" smtClean="0"/>
          </a:p>
          <a:p>
            <a:pPr algn="l">
              <a:buFont typeface="Arial" pitchFamily="34" charset="0"/>
              <a:buChar char="•"/>
            </a:pPr>
            <a:r>
              <a:rPr lang="en-US" sz="2400" dirty="0" smtClean="0">
                <a:solidFill>
                  <a:schemeClr val="tx1"/>
                </a:solidFill>
                <a:latin typeface="Arial Narrow" pitchFamily="34" charset="0"/>
              </a:rPr>
              <a:t> Unit Resource</a:t>
            </a:r>
          </a:p>
          <a:p>
            <a:pPr marL="800100" lvl="1" indent="-342900" algn="l">
              <a:buFont typeface="Wingdings" pitchFamily="2" charset="2"/>
              <a:buChar char="Ø"/>
            </a:pPr>
            <a:r>
              <a:rPr lang="en-US" sz="2000" dirty="0" smtClean="0">
                <a:solidFill>
                  <a:schemeClr val="tx1"/>
                </a:solidFill>
                <a:latin typeface="Arial Narrow" pitchFamily="34" charset="0"/>
              </a:rPr>
              <a:t>Right Triangle Trigonometry, and Trigonometric Functions: Doris </a:t>
            </a:r>
            <a:r>
              <a:rPr lang="en-US" sz="2000" dirty="0" err="1" smtClean="0">
                <a:solidFill>
                  <a:schemeClr val="tx1"/>
                </a:solidFill>
                <a:latin typeface="Arial Narrow" pitchFamily="34" charset="0"/>
              </a:rPr>
              <a:t>Santarone</a:t>
            </a:r>
            <a:r>
              <a:rPr lang="en-US" sz="2000" dirty="0" smtClean="0">
                <a:solidFill>
                  <a:schemeClr val="tx1"/>
                </a:solidFill>
                <a:latin typeface="Arial Narrow" pitchFamily="34" charset="0"/>
              </a:rPr>
              <a:t>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11"/>
              </a:rPr>
              <a:t>http://</a:t>
            </a:r>
            <a:r>
              <a:rPr lang="en-US" sz="2000" dirty="0" smtClean="0">
                <a:solidFill>
                  <a:schemeClr val="tx1"/>
                </a:solidFill>
                <a:latin typeface="Arial Narrow" pitchFamily="34" charset="0"/>
                <a:hlinkClick r:id="rId11"/>
              </a:rPr>
              <a:t>bit.ly/SnVxkL</a:t>
            </a:r>
            <a:r>
              <a:rPr lang="en-US" sz="2000" dirty="0" smtClean="0">
                <a:solidFill>
                  <a:schemeClr val="tx1"/>
                </a:solidFill>
                <a:latin typeface="Arial Narrow" pitchFamily="34" charset="0"/>
              </a:rPr>
              <a:t> </a:t>
            </a:r>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http://ccgpsmathematics9-12.wikispaces.com/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953000"/>
          </a:xfrm>
        </p:spPr>
        <p:txBody>
          <a:bodyPr/>
          <a:lstStyle/>
          <a:p>
            <a:r>
              <a:rPr lang="en-US" sz="2800" dirty="0" smtClean="0"/>
              <a:t>Bivariate or two-way frequency chart</a:t>
            </a:r>
          </a:p>
          <a:p>
            <a:pPr lvl="1">
              <a:buFont typeface="Wingdings" pitchFamily="2" charset="2"/>
              <a:buChar char="Ø"/>
            </a:pPr>
            <a:r>
              <a:rPr lang="en-US" sz="2400" dirty="0" smtClean="0"/>
              <a:t>Joint frequencies</a:t>
            </a:r>
          </a:p>
          <a:p>
            <a:pPr lvl="1">
              <a:buFont typeface="Wingdings" pitchFamily="2" charset="2"/>
              <a:buChar char="Ø"/>
            </a:pPr>
            <a:r>
              <a:rPr lang="en-US" sz="2400" dirty="0" smtClean="0"/>
              <a:t>Marginal frequencies</a:t>
            </a:r>
          </a:p>
          <a:p>
            <a:pPr lvl="1">
              <a:buFont typeface="Wingdings" pitchFamily="2" charset="2"/>
              <a:buChar char="Ø"/>
            </a:pPr>
            <a:r>
              <a:rPr lang="en-US" sz="2400" dirty="0" smtClean="0"/>
              <a:t>Relative joint frequencies </a:t>
            </a:r>
          </a:p>
          <a:p>
            <a:pPr lvl="1">
              <a:buFont typeface="Wingdings" pitchFamily="2" charset="2"/>
              <a:buChar char="Ø"/>
            </a:pPr>
            <a:r>
              <a:rPr lang="en-US" sz="2400" dirty="0" smtClean="0"/>
              <a:t>Relative marginal frequencies</a:t>
            </a:r>
          </a:p>
          <a:p>
            <a:pPr lvl="1">
              <a:buFont typeface="Wingdings" pitchFamily="2" charset="2"/>
              <a:buChar char="Ø"/>
            </a:pPr>
            <a:r>
              <a:rPr lang="en-US" sz="2400" dirty="0" smtClean="0"/>
              <a:t>Conditional frequencies</a:t>
            </a: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373487"/>
            <a:ext cx="3886200" cy="2766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855741"/>
            <a:ext cx="3876675" cy="269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1752600"/>
          </a:xfrm>
        </p:spPr>
        <p:txBody>
          <a:bodyPr/>
          <a:lstStyle/>
          <a:p>
            <a:pPr>
              <a:buFont typeface="Wingdings" pitchFamily="2" charset="2"/>
              <a:buChar char="Ø"/>
            </a:pPr>
            <a:r>
              <a:rPr lang="en-US" sz="2800" dirty="0" smtClean="0"/>
              <a:t>Question:  Are we supposed to teach special right triangles?     I only see this topic as a couple of small tasks, but it is not stated in the standards.</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3535680"/>
            <a:ext cx="8081658" cy="1874520"/>
          </a:xfrm>
          <a:prstGeom prst="rect">
            <a:avLst/>
          </a:prstGeom>
        </p:spPr>
      </p:pic>
    </p:spTree>
    <p:extLst>
      <p:ext uri="{BB962C8B-B14F-4D97-AF65-F5344CB8AC3E}">
        <p14:creationId xmlns:p14="http://schemas.microsoft.com/office/powerpoint/2010/main" val="282977575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a:buFont typeface="Wingdings" pitchFamily="2" charset="2"/>
              <a:buChar char="Ø"/>
            </a:pPr>
            <a:r>
              <a:rPr lang="en-US" sz="2600" dirty="0" smtClean="0"/>
              <a:t>Question:  </a:t>
            </a:r>
            <a:r>
              <a:rPr lang="en-US" sz="2600" dirty="0"/>
              <a:t>Are we not teaching the tangent ratio anymore? </a:t>
            </a:r>
            <a:r>
              <a:rPr lang="en-US" sz="2600" dirty="0" smtClean="0"/>
              <a:t>      I </a:t>
            </a:r>
            <a:r>
              <a:rPr lang="en-US" sz="2600" dirty="0"/>
              <a:t>only see reference to sine and cosine in the standards and tasks</a:t>
            </a:r>
            <a:r>
              <a:rPr lang="en-US" sz="2600" dirty="0" smtClean="0"/>
              <a:t>.</a:t>
            </a:r>
          </a:p>
          <a:p>
            <a:pPr>
              <a:buFont typeface="Wingdings" pitchFamily="2" charset="2"/>
              <a:buChar char="Ø"/>
            </a:pPr>
            <a:r>
              <a:rPr lang="en-US" sz="2600" dirty="0" smtClean="0"/>
              <a:t>Question:  Which trig ratios are we supposed to teach:  Sine, Cosine, Tangent, Secant, Cosecant &amp; Cotangent or just Sine, Cosine &amp; Tangent?</a:t>
            </a:r>
            <a:endParaRPr lang="en-US" sz="2600" dirty="0" smtClean="0"/>
          </a:p>
          <a:p>
            <a:pPr>
              <a:buFont typeface="Wingdings" pitchFamily="2" charset="2"/>
              <a:buChar char="Ø"/>
            </a:pPr>
            <a:endParaRPr lang="en-US" sz="1000" dirty="0" smtClean="0"/>
          </a:p>
          <a:p>
            <a:pPr marL="0" indent="0">
              <a:buNone/>
            </a:pPr>
            <a:r>
              <a:rPr lang="en-US" sz="2800" dirty="0" smtClean="0"/>
              <a:t>MCC9-12.G.SRT.6  Understand that by similarity, side ratios in right triangles are properties of the angles in the triangle, leading to definitions of trigonometric ratios for acute angles.</a:t>
            </a:r>
          </a:p>
          <a:p>
            <a:pPr marL="0" indent="0">
              <a:buNone/>
            </a:pPr>
            <a:endParaRPr lang="en-US" sz="1000" dirty="0" smtClean="0"/>
          </a:p>
          <a:p>
            <a:pPr marL="0" indent="0">
              <a:buNone/>
            </a:pPr>
            <a:r>
              <a:rPr lang="en-US" sz="2800" dirty="0" smtClean="0"/>
              <a:t>MCC9-12.G.SRT.7  Explain and use the relationship between the sine and cosine of complementary angles.</a:t>
            </a:r>
            <a:r>
              <a:rPr lang="en-US" sz="2800" dirty="0"/>
              <a:t/>
            </a:r>
            <a:br>
              <a:rPr lang="en-US" sz="2800" dirty="0"/>
            </a:b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340631421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5410200"/>
          </a:xfrm>
        </p:spPr>
        <p:txBody>
          <a:bodyPr/>
          <a:lstStyle/>
          <a:p>
            <a:pPr>
              <a:buFont typeface="Wingdings" pitchFamily="2" charset="2"/>
              <a:buChar char="Ø"/>
            </a:pPr>
            <a:r>
              <a:rPr lang="en-US" sz="2400" dirty="0" smtClean="0"/>
              <a:t>Question:  </a:t>
            </a:r>
            <a:r>
              <a:rPr lang="en-US" sz="2400" dirty="0"/>
              <a:t>Didn't students solve Pythagorean Theorem applied problems when they learned the Pythagorean Theorem? </a:t>
            </a:r>
            <a:endParaRPr lang="en-US" sz="2400" dirty="0" smtClean="0"/>
          </a:p>
          <a:p>
            <a:pPr marL="0" indent="0">
              <a:buNone/>
            </a:pPr>
            <a:r>
              <a:rPr lang="en-US" sz="1800" u="sng" dirty="0" smtClean="0"/>
              <a:t>8</a:t>
            </a:r>
            <a:r>
              <a:rPr lang="en-US" sz="1800" u="sng" baseline="30000" dirty="0" smtClean="0"/>
              <a:t>th</a:t>
            </a:r>
            <a:r>
              <a:rPr lang="en-US" sz="1800" u="sng" dirty="0" smtClean="0"/>
              <a:t> Grade:</a:t>
            </a:r>
          </a:p>
          <a:p>
            <a:pPr marL="0" indent="0">
              <a:buNone/>
            </a:pPr>
            <a:r>
              <a:rPr lang="en-US" sz="1800" dirty="0" smtClean="0"/>
              <a:t>MCC8.G.6  Explain a proof of the Pythagorean Theorem and its converse.</a:t>
            </a:r>
          </a:p>
          <a:p>
            <a:pPr marL="0" indent="0">
              <a:buNone/>
            </a:pPr>
            <a:r>
              <a:rPr lang="en-US" sz="1800" dirty="0" smtClean="0"/>
              <a:t>MCC8.G.7  Apply the Pythagorean Theorem to determine unknown side lengths in right triangles in real-world and mathematical problems in two and three dimensions.</a:t>
            </a:r>
          </a:p>
          <a:p>
            <a:pPr marL="0" indent="0">
              <a:buNone/>
            </a:pPr>
            <a:r>
              <a:rPr lang="en-US" sz="1800" dirty="0" smtClean="0"/>
              <a:t>MCC8.G.8  Apply the Pythagorean Theorem to find the distance between two points in a coordinate system.</a:t>
            </a:r>
          </a:p>
          <a:p>
            <a:pPr marL="0" indent="0">
              <a:buNone/>
            </a:pPr>
            <a:r>
              <a:rPr lang="en-US" sz="1800" u="sng" dirty="0" smtClean="0"/>
              <a:t>Coordinate Algebra:</a:t>
            </a:r>
          </a:p>
          <a:p>
            <a:pPr marL="0" indent="0">
              <a:buNone/>
            </a:pPr>
            <a:r>
              <a:rPr lang="en-US" sz="1800" dirty="0" smtClean="0"/>
              <a:t>MCC9-12.G.GPE.7  Use coordinates to compute perimeters of polygons and areas of triangles and rectangles, e.g., using the distance formula.</a:t>
            </a:r>
          </a:p>
          <a:p>
            <a:pPr marL="0" indent="0">
              <a:buNone/>
            </a:pPr>
            <a:r>
              <a:rPr lang="en-US" sz="1800" u="sng" dirty="0" smtClean="0"/>
              <a:t>Analytic Geometry</a:t>
            </a:r>
          </a:p>
          <a:p>
            <a:pPr marL="0" indent="0">
              <a:buNone/>
            </a:pPr>
            <a:r>
              <a:rPr lang="en-US" sz="1800" dirty="0" smtClean="0"/>
              <a:t>MCC9-12.G.SRT.4  Prove theorems about triangles…; the Pythagorean Theorem proved using triangle similarity.</a:t>
            </a:r>
          </a:p>
          <a:p>
            <a:pPr marL="0" indent="0">
              <a:buNone/>
            </a:pPr>
            <a:r>
              <a:rPr lang="en-US" sz="1800" dirty="0" smtClean="0"/>
              <a:t>MCC9-12.G.SRT.8  Use trigonometric ratios and the Pythagorean Theorem to solve right triangles in applied problems.</a:t>
            </a:r>
          </a:p>
          <a:p>
            <a:pPr marL="0" indent="0">
              <a:buNone/>
            </a:pPr>
            <a:endParaRPr lang="en-US" sz="2000" dirty="0" smtClean="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81950" y="5959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371782057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8569</TotalTime>
  <Words>3607</Words>
  <Application>Microsoft Office PowerPoint</Application>
  <PresentationFormat>On-screen Show (4:3)</PresentationFormat>
  <Paragraphs>655</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~0980123</vt:lpstr>
      <vt:lpstr>CCGPS Mathematics Unit-by-Unit Grade Level Webinar Accelerated Coordinate Algebra/Analytic Geometry A Unit 8: Right Triangle Trigonometry November 15, 2012</vt:lpstr>
      <vt:lpstr>CCGPS Mathematics Unit-by-Unit Grade Level Webinar Accelerated Coordinate Algebra/Analytic Geometry A Unit 8: Right Triangle Trigonometry November 15, 2012</vt:lpstr>
      <vt:lpstr>Expectations and clearing up confusion</vt:lpstr>
      <vt:lpstr>Welcome!</vt:lpstr>
      <vt:lpstr>Feedback</vt:lpstr>
      <vt:lpstr>Wiki/Email Questions</vt:lpstr>
      <vt:lpstr>Wiki/Email Questions</vt:lpstr>
      <vt:lpstr>Wiki/Email Questions</vt:lpstr>
      <vt:lpstr>Wiki/Email Questions</vt:lpstr>
      <vt:lpstr>Activate your Brain </vt:lpstr>
      <vt:lpstr>Tiered Exit Cards</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Resource List</vt:lpstr>
      <vt:lpstr>Resources</vt:lpstr>
      <vt:lpstr>Resources</vt:lpstr>
      <vt:lpstr>Thank You!  Please visit http://ccgpsmathematics9-12.wikispaces.com/  to share your feedback, ask questions, and share your ideas and resources! Please visit https://www.georgiastandards.org/Common-Core/Pages/Math.aspx to join the 9-12 Mathematics email listserve. Follow on Twitter! Follow @GaDOEMath</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GaDOE</cp:lastModifiedBy>
  <cp:revision>784</cp:revision>
  <dcterms:created xsi:type="dcterms:W3CDTF">2012-04-02T19:02:51Z</dcterms:created>
  <dcterms:modified xsi:type="dcterms:W3CDTF">2012-11-06T18:50:06Z</dcterms:modified>
</cp:coreProperties>
</file>